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8"/>
  </p:notesMasterIdLst>
  <p:sldIdLst>
    <p:sldId id="256" r:id="rId2"/>
    <p:sldId id="282" r:id="rId3"/>
    <p:sldId id="446" r:id="rId4"/>
    <p:sldId id="455" r:id="rId5"/>
    <p:sldId id="452" r:id="rId6"/>
    <p:sldId id="453" r:id="rId7"/>
    <p:sldId id="454" r:id="rId8"/>
    <p:sldId id="451" r:id="rId9"/>
    <p:sldId id="448" r:id="rId10"/>
    <p:sldId id="405" r:id="rId11"/>
    <p:sldId id="449" r:id="rId12"/>
    <p:sldId id="278" r:id="rId13"/>
    <p:sldId id="273" r:id="rId14"/>
    <p:sldId id="274" r:id="rId15"/>
    <p:sldId id="275" r:id="rId16"/>
    <p:sldId id="276"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890" autoAdjust="0"/>
    <p:restoredTop sz="94660"/>
  </p:normalViewPr>
  <p:slideViewPr>
    <p:cSldViewPr>
      <p:cViewPr varScale="1">
        <p:scale>
          <a:sx n="87" d="100"/>
          <a:sy n="87" d="100"/>
        </p:scale>
        <p:origin x="-342" y="-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 Id="rId4"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image" Target="../media/image1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 Id="rId4" Type="http://schemas.openxmlformats.org/officeDocument/2006/relationships/image" Target="../media/image25.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2020-09-23</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Real n-dimensional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Real n-dimensional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Real n-dimensional vectors</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Real n-dimensional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Real n-dimensional vectors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Real n-dimensional vectors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Real n-dimensional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Real n-dimensional vectors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Real n-dimensional vectors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Real n-dimensional vectors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Real n-dimensional vectors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0.wav"/><Relationship Id="rId7" Type="http://schemas.openxmlformats.org/officeDocument/2006/relationships/image" Target="../media/image26.wmf"/><Relationship Id="rId2" Type="http://schemas.openxmlformats.org/officeDocument/2006/relationships/tags" Target="../tags/tag8.xml"/><Relationship Id="rId1" Type="http://schemas.openxmlformats.org/officeDocument/2006/relationships/vmlDrawing" Target="../drawings/vmlDrawing8.vml"/><Relationship Id="rId6" Type="http://schemas.openxmlformats.org/officeDocument/2006/relationships/oleObject" Target="../embeddings/oleObject18.bin"/><Relationship Id="rId5" Type="http://schemas.openxmlformats.org/officeDocument/2006/relationships/slideLayout" Target="../slideLayouts/slideLayout2.xml"/><Relationship Id="rId4" Type="http://schemas.openxmlformats.org/officeDocument/2006/relationships/audio" Target="../media/media10.wav"/></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1.wav"/><Relationship Id="rId7" Type="http://schemas.openxmlformats.org/officeDocument/2006/relationships/image" Target="../media/image27.wmf"/><Relationship Id="rId2" Type="http://schemas.openxmlformats.org/officeDocument/2006/relationships/tags" Target="../tags/tag9.xml"/><Relationship Id="rId1" Type="http://schemas.openxmlformats.org/officeDocument/2006/relationships/vmlDrawing" Target="../drawings/vmlDrawing9.vml"/><Relationship Id="rId6" Type="http://schemas.openxmlformats.org/officeDocument/2006/relationships/oleObject" Target="../embeddings/oleObject19.bin"/><Relationship Id="rId5" Type="http://schemas.openxmlformats.org/officeDocument/2006/relationships/slideLayout" Target="../slideLayouts/slideLayout2.xml"/><Relationship Id="rId4" Type="http://schemas.openxmlformats.org/officeDocument/2006/relationships/audio" Target="../media/media1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2.wmf"/><Relationship Id="rId3" Type="http://schemas.microsoft.com/office/2007/relationships/media" Target="../media/media3.wav"/><Relationship Id="rId7" Type="http://schemas.openxmlformats.org/officeDocument/2006/relationships/image" Target="../media/image9.wmf"/><Relationship Id="rId12" Type="http://schemas.openxmlformats.org/officeDocument/2006/relationships/oleObject" Target="../embeddings/oleObject4.bin"/><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1.wmf"/><Relationship Id="rId5" Type="http://schemas.openxmlformats.org/officeDocument/2006/relationships/slideLayout" Target="../slideLayouts/slideLayout2.xml"/><Relationship Id="rId10" Type="http://schemas.openxmlformats.org/officeDocument/2006/relationships/oleObject" Target="../embeddings/oleObject3.bin"/><Relationship Id="rId4" Type="http://schemas.openxmlformats.org/officeDocument/2006/relationships/audio" Target="../media/media3.wav"/><Relationship Id="rId9" Type="http://schemas.openxmlformats.org/officeDocument/2006/relationships/image" Target="../media/image10.wmf"/><Relationship Id="rId1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6.bin"/><Relationship Id="rId3" Type="http://schemas.microsoft.com/office/2007/relationships/media" Target="../media/media4.wav"/><Relationship Id="rId7" Type="http://schemas.openxmlformats.org/officeDocument/2006/relationships/image" Target="../media/image13.wmf"/><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4.wav"/><Relationship Id="rId9" Type="http://schemas.openxmlformats.org/officeDocument/2006/relationships/image" Target="../media/image14.wmf"/></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8.bin"/><Relationship Id="rId3" Type="http://schemas.microsoft.com/office/2007/relationships/media" Target="../media/media5.wav"/><Relationship Id="rId7" Type="http://schemas.openxmlformats.org/officeDocument/2006/relationships/image" Target="../media/image15.wmf"/><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oleObject" Target="../embeddings/oleObject7.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5.wav"/><Relationship Id="rId9" Type="http://schemas.openxmlformats.org/officeDocument/2006/relationships/image" Target="../media/image16.wm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0.bin"/><Relationship Id="rId3" Type="http://schemas.microsoft.com/office/2007/relationships/media" Target="../media/media6.wav"/><Relationship Id="rId7" Type="http://schemas.openxmlformats.org/officeDocument/2006/relationships/image" Target="../media/image17.wmf"/><Relationship Id="rId12" Type="http://schemas.openxmlformats.org/officeDocument/2006/relationships/image" Target="../media/image8.png"/><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oleObject" Target="../embeddings/oleObject9.bin"/><Relationship Id="rId11" Type="http://schemas.openxmlformats.org/officeDocument/2006/relationships/image" Target="../media/image19.wmf"/><Relationship Id="rId5" Type="http://schemas.openxmlformats.org/officeDocument/2006/relationships/slideLayout" Target="../slideLayouts/slideLayout2.xml"/><Relationship Id="rId10" Type="http://schemas.openxmlformats.org/officeDocument/2006/relationships/oleObject" Target="../embeddings/oleObject11.bin"/><Relationship Id="rId4" Type="http://schemas.openxmlformats.org/officeDocument/2006/relationships/audio" Target="../media/media6.wav"/><Relationship Id="rId9" Type="http://schemas.openxmlformats.org/officeDocument/2006/relationships/image" Target="../media/image18.wmf"/></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7.wav"/><Relationship Id="rId7" Type="http://schemas.openxmlformats.org/officeDocument/2006/relationships/image" Target="../media/image20.wmf"/><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oleObject" Target="../embeddings/oleObject12.bin"/><Relationship Id="rId5" Type="http://schemas.openxmlformats.org/officeDocument/2006/relationships/slideLayout" Target="../slideLayouts/slideLayout2.xml"/><Relationship Id="rId4" Type="http://schemas.openxmlformats.org/officeDocument/2006/relationships/audio" Target="../media/media7.wav"/></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8.wav"/><Relationship Id="rId7" Type="http://schemas.openxmlformats.org/officeDocument/2006/relationships/image" Target="../media/image21.wmf"/><Relationship Id="rId2" Type="http://schemas.openxmlformats.org/officeDocument/2006/relationships/tags" Target="../tags/tag6.xml"/><Relationship Id="rId1" Type="http://schemas.openxmlformats.org/officeDocument/2006/relationships/vmlDrawing" Target="../drawings/vmlDrawing6.vml"/><Relationship Id="rId6" Type="http://schemas.openxmlformats.org/officeDocument/2006/relationships/oleObject" Target="../embeddings/oleObject13.bin"/><Relationship Id="rId5" Type="http://schemas.openxmlformats.org/officeDocument/2006/relationships/slideLayout" Target="../slideLayouts/slideLayout2.xml"/><Relationship Id="rId4" Type="http://schemas.openxmlformats.org/officeDocument/2006/relationships/audio" Target="../media/media8.wav"/></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25.wmf"/><Relationship Id="rId3" Type="http://schemas.microsoft.com/office/2007/relationships/media" Target="../media/media9.wav"/><Relationship Id="rId7" Type="http://schemas.openxmlformats.org/officeDocument/2006/relationships/image" Target="../media/image22.wmf"/><Relationship Id="rId12" Type="http://schemas.openxmlformats.org/officeDocument/2006/relationships/oleObject" Target="../embeddings/oleObject17.bin"/><Relationship Id="rId2" Type="http://schemas.openxmlformats.org/officeDocument/2006/relationships/tags" Target="../tags/tag7.xml"/><Relationship Id="rId1" Type="http://schemas.openxmlformats.org/officeDocument/2006/relationships/vmlDrawing" Target="../drawings/vmlDrawing7.vml"/><Relationship Id="rId6" Type="http://schemas.openxmlformats.org/officeDocument/2006/relationships/oleObject" Target="../embeddings/oleObject14.bin"/><Relationship Id="rId11" Type="http://schemas.openxmlformats.org/officeDocument/2006/relationships/image" Target="../media/image24.wmf"/><Relationship Id="rId5" Type="http://schemas.openxmlformats.org/officeDocument/2006/relationships/slideLayout" Target="../slideLayouts/slideLayout2.xml"/><Relationship Id="rId10" Type="http://schemas.openxmlformats.org/officeDocument/2006/relationships/oleObject" Target="../embeddings/oleObject16.bin"/><Relationship Id="rId4" Type="http://schemas.openxmlformats.org/officeDocument/2006/relationships/audio" Target="../media/media9.wav"/><Relationship Id="rId9" Type="http://schemas.openxmlformats.org/officeDocument/2006/relationships/image" Target="../media/image23.wmf"/><Relationship Id="rId1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2.1.1 Real </a:t>
            </a:r>
            <a:r>
              <a:rPr lang="en-US" dirty="0" smtClean="0"/>
              <a:t>finite-dimensional vectors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12367"/>
    </mc:Choice>
    <mc:Fallback>
      <p:transition spd="slow" advTm="12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Sequences of vectors</a:t>
            </a:r>
            <a:endParaRPr lang="en-CA" dirty="0"/>
          </a:p>
        </p:txBody>
      </p:sp>
      <p:sp>
        <p:nvSpPr>
          <p:cNvPr id="3" name="Content Placeholder 2"/>
          <p:cNvSpPr>
            <a:spLocks noGrp="1"/>
          </p:cNvSpPr>
          <p:nvPr>
            <p:ph idx="1"/>
          </p:nvPr>
        </p:nvSpPr>
        <p:spPr/>
        <p:txBody>
          <a:bodyPr/>
          <a:lstStyle/>
          <a:p>
            <a:r>
              <a:rPr lang="en-US" dirty="0" smtClean="0"/>
              <a:t>If we have four vectors in </a:t>
            </a:r>
            <a:r>
              <a:rPr lang="en-US" b="1" dirty="0" smtClean="0"/>
              <a:t>R</a:t>
            </a:r>
            <a:r>
              <a:rPr lang="en-US" baseline="30000" dirty="0" smtClean="0"/>
              <a:t>5</a:t>
            </a:r>
            <a:r>
              <a:rPr lang="en-US" dirty="0" smtClean="0"/>
              <a:t>, we may label those vectors</a:t>
            </a:r>
          </a:p>
          <a:p>
            <a:pPr marL="0" indent="0" algn="ctr">
              <a:buNone/>
            </a:pPr>
            <a:r>
              <a:rPr lang="en-US" b="1" dirty="0" smtClean="0">
                <a:latin typeface="Times New Roman" panose="02020603050405020304" pitchFamily="18" charset="0"/>
              </a:rPr>
              <a:t>v</a:t>
            </a:r>
            <a:r>
              <a:rPr lang="en-US" baseline="-25000" dirty="0" smtClean="0">
                <a:latin typeface="Times New Roman" panose="02020603050405020304" pitchFamily="18" charset="0"/>
              </a:rPr>
              <a:t>1</a:t>
            </a:r>
            <a:r>
              <a:rPr lang="en-US" dirty="0" smtClean="0">
                <a:latin typeface="Times New Roman" panose="02020603050405020304" pitchFamily="18" charset="0"/>
              </a:rPr>
              <a:t>, </a:t>
            </a:r>
            <a:r>
              <a:rPr lang="en-US" b="1" dirty="0" smtClean="0">
                <a:latin typeface="Times New Roman" panose="02020603050405020304" pitchFamily="18" charset="0"/>
              </a:rPr>
              <a:t>v</a:t>
            </a:r>
            <a:r>
              <a:rPr lang="en-US" baseline="-25000" dirty="0" smtClean="0">
                <a:latin typeface="Times New Roman" panose="02020603050405020304" pitchFamily="18" charset="0"/>
              </a:rPr>
              <a:t>2</a:t>
            </a:r>
            <a:r>
              <a:rPr lang="en-US" dirty="0" smtClean="0">
                <a:latin typeface="Times New Roman" panose="02020603050405020304" pitchFamily="18" charset="0"/>
              </a:rPr>
              <a:t>, </a:t>
            </a:r>
            <a:r>
              <a:rPr lang="en-US" b="1" dirty="0" smtClean="0">
                <a:latin typeface="Times New Roman" panose="02020603050405020304" pitchFamily="18" charset="0"/>
              </a:rPr>
              <a:t>v</a:t>
            </a:r>
            <a:r>
              <a:rPr lang="en-US" baseline="-25000" dirty="0" smtClean="0">
                <a:latin typeface="Times New Roman" panose="02020603050405020304" pitchFamily="18" charset="0"/>
              </a:rPr>
              <a:t>3</a:t>
            </a:r>
            <a:r>
              <a:rPr lang="en-US" dirty="0" smtClean="0">
                <a:latin typeface="Times New Roman" panose="02020603050405020304" pitchFamily="18" charset="0"/>
              </a:rPr>
              <a:t>, </a:t>
            </a:r>
            <a:r>
              <a:rPr lang="en-US" b="1" dirty="0" smtClean="0">
                <a:latin typeface="Times New Roman" panose="02020603050405020304" pitchFamily="18" charset="0"/>
              </a:rPr>
              <a:t>v</a:t>
            </a:r>
            <a:r>
              <a:rPr lang="en-US" baseline="-25000" dirty="0" smtClean="0">
                <a:latin typeface="Times New Roman" panose="02020603050405020304" pitchFamily="18" charset="0"/>
              </a:rPr>
              <a:t>4</a:t>
            </a:r>
          </a:p>
          <a:p>
            <a:endParaRPr lang="en-US" b="1" dirty="0" smtClean="0">
              <a:latin typeface="Times New Roman" panose="02020603050405020304" pitchFamily="18" charset="0"/>
            </a:endParaRPr>
          </a:p>
          <a:p>
            <a:r>
              <a:rPr lang="en-US" dirty="0" smtClean="0"/>
              <a:t>The entries of the vector </a:t>
            </a:r>
            <a:r>
              <a:rPr lang="en-US" b="1" dirty="0" err="1" smtClean="0">
                <a:latin typeface="Times New Roman" panose="02020603050405020304" pitchFamily="18" charset="0"/>
              </a:rPr>
              <a:t>v</a:t>
            </a:r>
            <a:r>
              <a:rPr lang="en-US" i="1" baseline="-25000" dirty="0" err="1" smtClean="0">
                <a:latin typeface="Times New Roman" panose="02020603050405020304" pitchFamily="18" charset="0"/>
              </a:rPr>
              <a:t>k</a:t>
            </a:r>
            <a:r>
              <a:rPr lang="en-US" baseline="30000" dirty="0" smtClean="0"/>
              <a:t> </a:t>
            </a:r>
            <a:r>
              <a:rPr lang="en-US" dirty="0" smtClean="0"/>
              <a:t>will be the real numbers</a:t>
            </a:r>
          </a:p>
          <a:p>
            <a:pPr marL="0" indent="0" algn="ctr">
              <a:buNone/>
            </a:pPr>
            <a:r>
              <a:rPr lang="en-US" i="1" dirty="0" smtClean="0">
                <a:latin typeface="Times New Roman" panose="02020603050405020304" pitchFamily="18" charset="0"/>
              </a:rPr>
              <a:t>v</a:t>
            </a:r>
            <a:r>
              <a:rPr lang="en-US" i="1" baseline="-25000" dirty="0" smtClean="0">
                <a:latin typeface="Times New Roman" panose="02020603050405020304" pitchFamily="18" charset="0"/>
              </a:rPr>
              <a:t>k</a:t>
            </a:r>
            <a:r>
              <a:rPr lang="en-US" baseline="-25000" dirty="0" smtClean="0">
                <a:latin typeface="Times New Roman" panose="02020603050405020304" pitchFamily="18" charset="0"/>
              </a:rPr>
              <a:t>,1</a:t>
            </a:r>
            <a:r>
              <a:rPr lang="en-US" dirty="0" smtClean="0">
                <a:latin typeface="Times New Roman" panose="02020603050405020304" pitchFamily="18" charset="0"/>
              </a:rPr>
              <a:t>, </a:t>
            </a:r>
            <a:r>
              <a:rPr lang="en-US" i="1" dirty="0" smtClean="0">
                <a:latin typeface="Times New Roman" panose="02020603050405020304" pitchFamily="18" charset="0"/>
              </a:rPr>
              <a:t>v</a:t>
            </a:r>
            <a:r>
              <a:rPr lang="en-US" i="1" baseline="-25000" dirty="0" smtClean="0">
                <a:latin typeface="Times New Roman" panose="02020603050405020304" pitchFamily="18" charset="0"/>
              </a:rPr>
              <a:t>k</a:t>
            </a:r>
            <a:r>
              <a:rPr lang="en-US" baseline="-25000" dirty="0" smtClean="0">
                <a:latin typeface="Times New Roman" panose="02020603050405020304" pitchFamily="18" charset="0"/>
              </a:rPr>
              <a:t>,2</a:t>
            </a:r>
            <a:r>
              <a:rPr lang="en-US" dirty="0" smtClean="0">
                <a:latin typeface="Times New Roman" panose="02020603050405020304" pitchFamily="18" charset="0"/>
              </a:rPr>
              <a:t>, </a:t>
            </a:r>
            <a:r>
              <a:rPr lang="en-US" i="1" dirty="0" smtClean="0">
                <a:latin typeface="Times New Roman" panose="02020603050405020304" pitchFamily="18" charset="0"/>
              </a:rPr>
              <a:t>v</a:t>
            </a:r>
            <a:r>
              <a:rPr lang="en-US" i="1" baseline="-25000" dirty="0" smtClean="0">
                <a:latin typeface="Times New Roman" panose="02020603050405020304" pitchFamily="18" charset="0"/>
              </a:rPr>
              <a:t>k</a:t>
            </a:r>
            <a:r>
              <a:rPr lang="en-US" baseline="-25000" dirty="0" smtClean="0">
                <a:latin typeface="Times New Roman" panose="02020603050405020304" pitchFamily="18" charset="0"/>
              </a:rPr>
              <a:t>,3</a:t>
            </a:r>
            <a:r>
              <a:rPr lang="en-US" dirty="0" smtClean="0">
                <a:latin typeface="Times New Roman" panose="02020603050405020304" pitchFamily="18" charset="0"/>
              </a:rPr>
              <a:t>, </a:t>
            </a:r>
            <a:r>
              <a:rPr lang="en-US" i="1" dirty="0" smtClean="0">
                <a:latin typeface="Times New Roman" panose="02020603050405020304" pitchFamily="18" charset="0"/>
              </a:rPr>
              <a:t>v</a:t>
            </a:r>
            <a:r>
              <a:rPr lang="en-US" i="1" baseline="-25000" dirty="0" smtClean="0">
                <a:latin typeface="Times New Roman" panose="02020603050405020304" pitchFamily="18" charset="0"/>
              </a:rPr>
              <a:t>k</a:t>
            </a:r>
            <a:r>
              <a:rPr lang="en-US" baseline="-25000" dirty="0" smtClean="0">
                <a:latin typeface="Times New Roman" panose="02020603050405020304" pitchFamily="18" charset="0"/>
              </a:rPr>
              <a:t>,4</a:t>
            </a:r>
            <a:r>
              <a:rPr lang="en-US" dirty="0" smtClean="0">
                <a:latin typeface="Times New Roman" panose="02020603050405020304" pitchFamily="18" charset="0"/>
              </a:rPr>
              <a:t>, </a:t>
            </a:r>
            <a:r>
              <a:rPr lang="en-US" i="1" dirty="0" smtClean="0">
                <a:latin typeface="Times New Roman" panose="02020603050405020304" pitchFamily="18" charset="0"/>
              </a:rPr>
              <a:t>v</a:t>
            </a:r>
            <a:r>
              <a:rPr lang="en-US" i="1" baseline="-25000" dirty="0" smtClean="0">
                <a:latin typeface="Times New Roman" panose="02020603050405020304" pitchFamily="18" charset="0"/>
              </a:rPr>
              <a:t>k</a:t>
            </a:r>
            <a:r>
              <a:rPr lang="en-US" baseline="-25000" dirty="0" smtClean="0">
                <a:latin typeface="Times New Roman" panose="02020603050405020304" pitchFamily="18" charset="0"/>
              </a:rPr>
              <a:t>,5</a:t>
            </a:r>
            <a:endParaRPr lang="en-US" dirty="0" smtClean="0">
              <a:latin typeface="Times New Roman" panose="02020603050405020304" pitchFamily="18" charset="0"/>
            </a:endParaRPr>
          </a:p>
          <a:p>
            <a:pPr marL="0" indent="0">
              <a:buNone/>
            </a:pPr>
            <a:endParaRPr lang="en-US" dirty="0" smtClean="0">
              <a:latin typeface="Times New Roman" panose="02020603050405020304" pitchFamily="18" charset="0"/>
            </a:endParaRPr>
          </a:p>
          <a:p>
            <a:pPr marL="0" indent="0">
              <a:buNone/>
            </a:pPr>
            <a:endParaRPr lang="en-US" dirty="0" smtClean="0">
              <a:latin typeface="Times New Roman" panose="02020603050405020304" pitchFamily="18" charset="0"/>
            </a:endParaRPr>
          </a:p>
          <a:p>
            <a:pPr marL="0" indent="0">
              <a:buNone/>
            </a:pPr>
            <a:endParaRPr lang="en-US" dirty="0" smtClean="0">
              <a:latin typeface="Times New Roman" panose="02020603050405020304" pitchFamily="18" charset="0"/>
            </a:endParaRPr>
          </a:p>
          <a:p>
            <a:pPr marL="0" indent="0">
              <a:buNone/>
            </a:pPr>
            <a:r>
              <a:rPr lang="en-US" dirty="0" smtClean="0">
                <a:latin typeface="Times New Roman" panose="02020603050405020304" pitchFamily="18" charset="0"/>
              </a:rPr>
              <a:t>      </a:t>
            </a:r>
            <a:r>
              <a:rPr lang="en-US" dirty="0" smtClean="0"/>
              <a:t>or                                       for each </a:t>
            </a:r>
            <a:r>
              <a:rPr lang="en-US" i="1" dirty="0" smtClean="0">
                <a:latin typeface="Times New Roman" panose="02020603050405020304" pitchFamily="18" charset="0"/>
              </a:rPr>
              <a:t>k</a:t>
            </a:r>
            <a:r>
              <a:rPr lang="en-US" dirty="0" smtClean="0">
                <a:latin typeface="Times New Roman" panose="02020603050405020304" pitchFamily="18" charset="0"/>
              </a:rPr>
              <a:t> = 1, 2, 3, 4  </a:t>
            </a:r>
            <a:endParaRPr lang="en-US" i="1" dirty="0" smtClean="0"/>
          </a:p>
        </p:txBody>
      </p:sp>
      <p:sp>
        <p:nvSpPr>
          <p:cNvPr id="4" name="Footer Placeholder 3"/>
          <p:cNvSpPr>
            <a:spLocks noGrp="1"/>
          </p:cNvSpPr>
          <p:nvPr>
            <p:ph type="ftr" sz="quarter" idx="11"/>
          </p:nvPr>
        </p:nvSpPr>
        <p:spPr/>
        <p:txBody>
          <a:bodyPr/>
          <a:lstStyle/>
          <a:p>
            <a:r>
              <a:rPr lang="en-CA" smtClean="0"/>
              <a:t>Real n-dimensional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3466928285"/>
              </p:ext>
            </p:extLst>
          </p:nvPr>
        </p:nvGraphicFramePr>
        <p:xfrm>
          <a:off x="1360488" y="4016830"/>
          <a:ext cx="2220912" cy="2090737"/>
        </p:xfrm>
        <a:graphic>
          <a:graphicData uri="http://schemas.openxmlformats.org/presentationml/2006/ole">
            <mc:AlternateContent xmlns:mc="http://schemas.openxmlformats.org/markup-compatibility/2006">
              <mc:Choice xmlns:v="urn:schemas-microsoft-com:vml" Requires="v">
                <p:oleObj spid="_x0000_s115798" name="Equation" r:id="rId6" imgW="1650960" imgH="1904760" progId="Equation.DSMT4">
                  <p:embed/>
                </p:oleObj>
              </mc:Choice>
              <mc:Fallback>
                <p:oleObj name="Equation" r:id="rId6" imgW="1650960" imgH="1904760" progId="Equation.DSMT4">
                  <p:embed/>
                  <p:pic>
                    <p:nvPicPr>
                      <p:cNvPr id="0" name="Object 16"/>
                      <p:cNvPicPr>
                        <a:picLocks noChangeAspect="1" noChangeArrowheads="1"/>
                      </p:cNvPicPr>
                      <p:nvPr/>
                    </p:nvPicPr>
                    <p:blipFill>
                      <a:blip r:embed="rId7"/>
                      <a:srcRect/>
                      <a:stretch>
                        <a:fillRect/>
                      </a:stretch>
                    </p:blipFill>
                    <p:spPr bwMode="auto">
                      <a:xfrm>
                        <a:off x="1360488" y="4016830"/>
                        <a:ext cx="2220912"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240042794"/>
      </p:ext>
    </p:extLst>
  </p:cSld>
  <p:clrMapOvr>
    <a:masterClrMapping/>
  </p:clrMapOvr>
  <mc:AlternateContent xmlns:mc="http://schemas.openxmlformats.org/markup-compatibility/2006">
    <mc:Choice xmlns:p14="http://schemas.microsoft.com/office/powerpoint/2010/main" Requires="p14">
      <p:transition spd="slow" p14:dur="2000" advTm="49364"/>
    </mc:Choice>
    <mc:Fallback>
      <p:transition spd="slow" advTm="49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Handwritten vectors</a:t>
            </a:r>
            <a:endParaRPr lang="en-CA" dirty="0"/>
          </a:p>
        </p:txBody>
      </p:sp>
      <p:sp>
        <p:nvSpPr>
          <p:cNvPr id="3" name="Content Placeholder 2"/>
          <p:cNvSpPr>
            <a:spLocks noGrp="1"/>
          </p:cNvSpPr>
          <p:nvPr>
            <p:ph idx="1"/>
          </p:nvPr>
        </p:nvSpPr>
        <p:spPr/>
        <p:txBody>
          <a:bodyPr/>
          <a:lstStyle/>
          <a:p>
            <a:r>
              <a:rPr lang="en-US" dirty="0" smtClean="0"/>
              <a:t>If a vector </a:t>
            </a:r>
            <a:r>
              <a:rPr lang="en-US" b="1" dirty="0" smtClean="0"/>
              <a:t>v</a:t>
            </a:r>
            <a:r>
              <a:rPr lang="en-US" b="1" dirty="0"/>
              <a:t> </a:t>
            </a:r>
            <a:r>
              <a:rPr lang="en-US" dirty="0" smtClean="0"/>
              <a:t>is hand-written,</a:t>
            </a:r>
          </a:p>
          <a:p>
            <a:pPr marL="0" indent="0">
              <a:buNone/>
            </a:pPr>
            <a:r>
              <a:rPr lang="en-US" dirty="0"/>
              <a:t>	</a:t>
            </a:r>
            <a:r>
              <a:rPr lang="en-US" dirty="0" smtClean="0"/>
              <a:t>it will be shown with an arrow above the letter, and</a:t>
            </a:r>
          </a:p>
          <a:p>
            <a:pPr marL="0" indent="0">
              <a:buNone/>
            </a:pPr>
            <a:r>
              <a:rPr lang="en-US" dirty="0"/>
              <a:t>	</a:t>
            </a:r>
            <a:r>
              <a:rPr lang="en-US" dirty="0" smtClean="0"/>
              <a:t>the entries will not be italicized</a:t>
            </a:r>
          </a:p>
          <a:p>
            <a:endParaRPr lang="en-US" b="1" dirty="0" smtClean="0">
              <a:latin typeface="Times New Roman" panose="02020603050405020304" pitchFamily="18" charset="0"/>
            </a:endParaRPr>
          </a:p>
          <a:p>
            <a:endParaRPr lang="en-US" dirty="0" smtClean="0"/>
          </a:p>
          <a:p>
            <a:pPr marL="0" indent="0">
              <a:buNone/>
            </a:pPr>
            <a:endParaRPr lang="en-US" dirty="0" smtClean="0"/>
          </a:p>
          <a:p>
            <a:r>
              <a:rPr lang="en-US" dirty="0" smtClean="0"/>
              <a:t>For example,</a:t>
            </a:r>
          </a:p>
        </p:txBody>
      </p:sp>
      <p:sp>
        <p:nvSpPr>
          <p:cNvPr id="4" name="Footer Placeholder 3"/>
          <p:cNvSpPr>
            <a:spLocks noGrp="1"/>
          </p:cNvSpPr>
          <p:nvPr>
            <p:ph type="ftr" sz="quarter" idx="11"/>
          </p:nvPr>
        </p:nvSpPr>
        <p:spPr/>
        <p:txBody>
          <a:bodyPr/>
          <a:lstStyle/>
          <a:p>
            <a:r>
              <a:rPr lang="en-CA" smtClean="0"/>
              <a:t>Real n-dimensional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2422589066"/>
              </p:ext>
            </p:extLst>
          </p:nvPr>
        </p:nvGraphicFramePr>
        <p:xfrm>
          <a:off x="2514600" y="3243942"/>
          <a:ext cx="1247775" cy="2063750"/>
        </p:xfrm>
        <a:graphic>
          <a:graphicData uri="http://schemas.openxmlformats.org/presentationml/2006/ole">
            <mc:AlternateContent xmlns:mc="http://schemas.openxmlformats.org/markup-compatibility/2006">
              <mc:Choice xmlns:v="urn:schemas-microsoft-com:vml" Requires="v">
                <p:oleObj spid="_x0000_s140296" name="Equation" r:id="rId6" imgW="927000" imgH="1879560" progId="Equation.DSMT4">
                  <p:embed/>
                </p:oleObj>
              </mc:Choice>
              <mc:Fallback>
                <p:oleObj name="Equation" r:id="rId6" imgW="927000" imgH="1879560" progId="Equation.DSMT4">
                  <p:embed/>
                  <p:pic>
                    <p:nvPicPr>
                      <p:cNvPr id="0" name=""/>
                      <p:cNvPicPr>
                        <a:picLocks noChangeAspect="1" noChangeArrowheads="1"/>
                      </p:cNvPicPr>
                      <p:nvPr/>
                    </p:nvPicPr>
                    <p:blipFill>
                      <a:blip r:embed="rId7"/>
                      <a:srcRect/>
                      <a:stretch>
                        <a:fillRect/>
                      </a:stretch>
                    </p:blipFill>
                    <p:spPr bwMode="auto">
                      <a:xfrm>
                        <a:off x="2514600" y="3243942"/>
                        <a:ext cx="1247775"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071408521"/>
      </p:ext>
    </p:extLst>
  </p:cSld>
  <p:clrMapOvr>
    <a:masterClrMapping/>
  </p:clrMapOvr>
  <mc:AlternateContent xmlns:mc="http://schemas.openxmlformats.org/markup-compatibility/2006">
    <mc:Choice xmlns:p14="http://schemas.microsoft.com/office/powerpoint/2010/main" Requires="p14">
      <p:transition spd="slow" p14:dur="2000" advTm="35159"/>
    </mc:Choice>
    <mc:Fallback>
      <p:transition spd="slow" advTm="35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Following this </a:t>
            </a:r>
            <a:r>
              <a:rPr lang="en-US" dirty="0"/>
              <a:t>topic</a:t>
            </a:r>
            <a:r>
              <a:rPr lang="en-US" dirty="0" smtClean="0"/>
              <a:t>, you now</a:t>
            </a:r>
          </a:p>
          <a:p>
            <a:pPr lvl="1"/>
            <a:r>
              <a:rPr lang="en-US" dirty="0" smtClean="0"/>
              <a:t>Know that an </a:t>
            </a:r>
            <a:r>
              <a:rPr lang="en-US" i="1" dirty="0" smtClean="0"/>
              <a:t>n</a:t>
            </a:r>
            <a:r>
              <a:rPr lang="en-US" dirty="0" smtClean="0"/>
              <a:t>-dimensional real vector has </a:t>
            </a:r>
            <a:r>
              <a:rPr lang="en-US" i="1" dirty="0" smtClean="0"/>
              <a:t>n</a:t>
            </a:r>
            <a:r>
              <a:rPr lang="en-US" dirty="0" smtClean="0"/>
              <a:t> ordered values</a:t>
            </a:r>
          </a:p>
          <a:p>
            <a:pPr lvl="1"/>
            <a:r>
              <a:rPr lang="en-US" dirty="0" smtClean="0"/>
              <a:t>Know the set of all </a:t>
            </a:r>
            <a:r>
              <a:rPr lang="en-US" i="1" dirty="0" smtClean="0"/>
              <a:t>n</a:t>
            </a:r>
            <a:r>
              <a:rPr lang="en-US" dirty="0" smtClean="0"/>
              <a:t>-dimensional vectors is represented as </a:t>
            </a:r>
            <a:r>
              <a:rPr lang="en-US" b="1" dirty="0" smtClean="0"/>
              <a:t>R</a:t>
            </a:r>
            <a:r>
              <a:rPr lang="en-US" i="1" baseline="30000" dirty="0" smtClean="0"/>
              <a:t>n</a:t>
            </a:r>
            <a:endParaRPr lang="en-US" i="1" dirty="0"/>
          </a:p>
          <a:p>
            <a:pPr lvl="1"/>
            <a:r>
              <a:rPr lang="en-US" dirty="0" smtClean="0"/>
              <a:t>Understand if </a:t>
            </a:r>
            <a:r>
              <a:rPr lang="en-US" b="1" dirty="0" smtClean="0"/>
              <a:t>v</a:t>
            </a:r>
            <a:r>
              <a:rPr lang="en-US" dirty="0"/>
              <a:t> </a:t>
            </a:r>
            <a:r>
              <a:rPr lang="en-US" dirty="0" smtClean="0"/>
              <a:t>is a vector, then the entries are </a:t>
            </a:r>
            <a:r>
              <a:rPr lang="en-US" i="1" dirty="0" smtClean="0"/>
              <a:t>v</a:t>
            </a:r>
            <a:r>
              <a:rPr lang="en-US" baseline="-25000" dirty="0" smtClean="0"/>
              <a:t>1</a:t>
            </a:r>
            <a:r>
              <a:rPr lang="en-US" dirty="0" smtClean="0"/>
              <a:t> through </a:t>
            </a:r>
            <a:r>
              <a:rPr lang="en-US" i="1" dirty="0" err="1" smtClean="0"/>
              <a:t>v</a:t>
            </a:r>
            <a:r>
              <a:rPr lang="en-US" i="1" baseline="-25000" dirty="0" err="1" smtClean="0"/>
              <a:t>n</a:t>
            </a:r>
            <a:endParaRPr lang="en-US" i="1" baseline="-25000" dirty="0" smtClean="0"/>
          </a:p>
          <a:p>
            <a:pPr lvl="1"/>
            <a:r>
              <a:rPr lang="en-US" dirty="0" smtClean="0"/>
              <a:t>May be frustrated that vectors are represented as columns,</a:t>
            </a:r>
          </a:p>
          <a:p>
            <a:pPr marL="457200" lvl="1" indent="0">
              <a:buNone/>
            </a:pPr>
            <a:r>
              <a:rPr lang="en-US" dirty="0" smtClean="0"/>
              <a:t>	     but the absolute necessity of this will become obvious</a:t>
            </a:r>
            <a:endParaRPr lang="en-US" dirty="0"/>
          </a:p>
        </p:txBody>
      </p:sp>
      <p:sp>
        <p:nvSpPr>
          <p:cNvPr id="4" name="Footer Placeholder 3"/>
          <p:cNvSpPr>
            <a:spLocks noGrp="1"/>
          </p:cNvSpPr>
          <p:nvPr>
            <p:ph type="ftr" sz="quarter" idx="11"/>
          </p:nvPr>
        </p:nvSpPr>
        <p:spPr/>
        <p:txBody>
          <a:bodyPr/>
          <a:lstStyle/>
          <a:p>
            <a:r>
              <a:rPr lang="en-CA" smtClean="0"/>
              <a:t>Real n-dimensional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12</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4136003"/>
      </p:ext>
    </p:extLst>
  </p:cSld>
  <p:clrMapOvr>
    <a:masterClrMapping/>
  </p:clrMapOvr>
  <mc:AlternateContent xmlns:mc="http://schemas.openxmlformats.org/markup-compatibility/2006">
    <mc:Choice xmlns:p14="http://schemas.microsoft.com/office/powerpoint/2010/main" Requires="p14">
      <p:transition spd="slow" p14:dur="2000" advTm="39478"/>
    </mc:Choice>
    <mc:Fallback>
      <p:transition spd="slow" advTm="39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a:xfrm>
            <a:off x="457200" y="1600200"/>
            <a:ext cx="8534400" cy="4525963"/>
          </a:xfrm>
        </p:spPr>
        <p:txBody>
          <a:bodyPr>
            <a:normAutofit/>
          </a:bodyPr>
          <a:lstStyle/>
          <a:p>
            <a:pPr marL="0" indent="0">
              <a:buNone/>
            </a:pPr>
            <a:r>
              <a:rPr lang="en-CA" sz="1800" dirty="0"/>
              <a:t>[</a:t>
            </a:r>
            <a:r>
              <a:rPr lang="en-CA" sz="1800" dirty="0" smtClean="0"/>
              <a:t>1]	https://en.wikipedia.org/wiki/Vector_(mathematics_and_physics)</a:t>
            </a:r>
          </a:p>
        </p:txBody>
      </p:sp>
      <p:sp>
        <p:nvSpPr>
          <p:cNvPr id="4" name="Footer Placeholder 3"/>
          <p:cNvSpPr>
            <a:spLocks noGrp="1"/>
          </p:cNvSpPr>
          <p:nvPr>
            <p:ph type="ftr" sz="quarter" idx="11"/>
          </p:nvPr>
        </p:nvSpPr>
        <p:spPr/>
        <p:txBody>
          <a:bodyPr/>
          <a:lstStyle/>
          <a:p>
            <a:r>
              <a:rPr lang="en-CA" smtClean="0"/>
              <a:t>Real n-dimensional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mc:Choice xmlns:p14="http://schemas.microsoft.com/office/powerpoint/2010/main" Requires="p14">
      <p:transition spd="slow" p14:dur="2000" advTm="1925"/>
    </mc:Choice>
    <mc:Fallback>
      <p:transition spd="slow" advTm="1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Real n-dimensional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14</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mc:Choice xmlns:p14="http://schemas.microsoft.com/office/powerpoint/2010/main" Requires="p14">
      <p:transition spd="slow" p14:dur="2000" advTm="1572"/>
    </mc:Choice>
    <mc:Fallback>
      <p:transition spd="slow" advTm="1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smtClean="0"/>
              <a:t>These slides were prepared using the Cambria typeface. Mathematical equations use </a:t>
            </a:r>
            <a:r>
              <a:rPr lang="en-CA" sz="1800" dirty="0" smtClean="0">
                <a:latin typeface="Times New Roman" panose="02020603050405020304" pitchFamily="18" charset="0"/>
              </a:rPr>
              <a:t>Times New Roman</a:t>
            </a:r>
            <a:r>
              <a:rPr lang="en-CA" sz="1800" dirty="0" smtClean="0"/>
              <a:t>, and source code is presented using </a:t>
            </a:r>
            <a:r>
              <a:rPr lang="en-CA" sz="1800" dirty="0" smtClean="0">
                <a:latin typeface="Consolas" panose="020B0609020204030204" pitchFamily="49" charset="0"/>
                <a:cs typeface="Consolas" panose="020B0609020204030204" pitchFamily="49" charset="0"/>
              </a:rPr>
              <a:t>Consolas</a:t>
            </a:r>
            <a:r>
              <a:rPr lang="en-CA" sz="1800" dirty="0" smtClean="0"/>
              <a:t>.</a:t>
            </a:r>
          </a:p>
          <a:p>
            <a:pPr marL="0" indent="0">
              <a:buNone/>
            </a:pPr>
            <a:endParaRPr lang="en-CA" sz="180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Real n-dimensional vectors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15</a:t>
            </a:fld>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mc:Choice xmlns:p14="http://schemas.microsoft.com/office/powerpoint/2010/main" Requires="p14">
      <p:transition spd="slow" p14:dur="2000" advTm="1203"/>
    </mc:Choice>
    <mc:Fallback>
      <p:transition spd="slow" advTm="1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Real n-dimensional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16</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mc:Choice xmlns:p14="http://schemas.microsoft.com/office/powerpoint/2010/main" Requires="p14">
      <p:transition spd="slow" p14:dur="2000" advTm="3841"/>
    </mc:Choice>
    <mc:Fallback>
      <p:transition spd="slow" advTm="3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will</a:t>
            </a:r>
          </a:p>
          <a:p>
            <a:pPr lvl="1"/>
            <a:r>
              <a:rPr lang="en-US" dirty="0" smtClean="0"/>
              <a:t>Revisit 2-dimensional vectors</a:t>
            </a:r>
          </a:p>
          <a:p>
            <a:pPr lvl="1"/>
            <a:r>
              <a:rPr lang="en-US" dirty="0" smtClean="0"/>
              <a:t>Revisit 3-dimensional vectors</a:t>
            </a:r>
          </a:p>
          <a:p>
            <a:pPr lvl="1"/>
            <a:r>
              <a:rPr lang="en-US" dirty="0" smtClean="0"/>
              <a:t>Introduce </a:t>
            </a:r>
            <a:r>
              <a:rPr lang="en-US" i="1" dirty="0" smtClean="0"/>
              <a:t>n</a:t>
            </a:r>
            <a:r>
              <a:rPr lang="en-US" dirty="0" smtClean="0"/>
              <a:t>-dimensional vectors</a:t>
            </a:r>
          </a:p>
          <a:p>
            <a:pPr lvl="1"/>
            <a:r>
              <a:rPr lang="en-US" dirty="0" smtClean="0"/>
              <a:t>Describe </a:t>
            </a:r>
            <a:r>
              <a:rPr lang="en-US" dirty="0" smtClean="0"/>
              <a:t>representations</a:t>
            </a:r>
            <a:endParaRPr lang="en-US" dirty="0" smtClean="0"/>
          </a:p>
          <a:p>
            <a:pPr lvl="1"/>
            <a:r>
              <a:rPr lang="en-US" dirty="0" smtClean="0">
                <a:latin typeface="Times New Roman" panose="02020603050405020304" pitchFamily="18" charset="0"/>
              </a:rPr>
              <a:t>Introduce the notation </a:t>
            </a:r>
            <a:r>
              <a:rPr lang="en-US" b="1" dirty="0" smtClean="0">
                <a:latin typeface="Times New Roman" panose="02020603050405020304" pitchFamily="18" charset="0"/>
              </a:rPr>
              <a:t>R</a:t>
            </a:r>
            <a:r>
              <a:rPr lang="en-US" baseline="30000" dirty="0" smtClean="0">
                <a:latin typeface="Times New Roman" panose="02020603050405020304" pitchFamily="18" charset="0"/>
              </a:rPr>
              <a:t>2</a:t>
            </a:r>
            <a:r>
              <a:rPr lang="en-US" dirty="0" smtClean="0">
                <a:latin typeface="Times New Roman" panose="02020603050405020304" pitchFamily="18" charset="0"/>
              </a:rPr>
              <a:t>, </a:t>
            </a:r>
            <a:r>
              <a:rPr lang="en-US" b="1" dirty="0" smtClean="0">
                <a:latin typeface="Times New Roman" panose="02020603050405020304" pitchFamily="18" charset="0"/>
              </a:rPr>
              <a:t>R</a:t>
            </a:r>
            <a:r>
              <a:rPr lang="en-US" baseline="30000" dirty="0" smtClean="0">
                <a:latin typeface="Times New Roman" panose="02020603050405020304" pitchFamily="18" charset="0"/>
              </a:rPr>
              <a:t>3</a:t>
            </a:r>
            <a:r>
              <a:rPr lang="en-US" dirty="0" smtClean="0">
                <a:latin typeface="Times New Roman" panose="02020603050405020304" pitchFamily="18" charset="0"/>
              </a:rPr>
              <a:t> and </a:t>
            </a:r>
            <a:r>
              <a:rPr lang="en-US" b="1" dirty="0" smtClean="0">
                <a:latin typeface="Times New Roman" panose="02020603050405020304" pitchFamily="18" charset="0"/>
              </a:rPr>
              <a:t>R</a:t>
            </a:r>
            <a:r>
              <a:rPr lang="en-US" i="1" baseline="30000" dirty="0" smtClean="0">
                <a:latin typeface="Times New Roman" panose="02020603050405020304" pitchFamily="18" charset="0"/>
              </a:rPr>
              <a:t>n</a:t>
            </a:r>
            <a:endParaRPr lang="en-US" i="1"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Real n-dimensional vectors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17905"/>
    </mc:Choice>
    <mc:Fallback>
      <p:transition spd="slow" advTm="17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2-dimensional </a:t>
            </a:r>
            <a:r>
              <a:rPr lang="en-US" dirty="0" smtClean="0"/>
              <a:t>real vectors</a:t>
            </a:r>
            <a:endParaRPr lang="en-CA" dirty="0"/>
          </a:p>
        </p:txBody>
      </p:sp>
      <p:sp>
        <p:nvSpPr>
          <p:cNvPr id="3" name="Content Placeholder 2"/>
          <p:cNvSpPr>
            <a:spLocks noGrp="1"/>
          </p:cNvSpPr>
          <p:nvPr>
            <p:ph idx="1"/>
          </p:nvPr>
        </p:nvSpPr>
        <p:spPr/>
        <p:txBody>
          <a:bodyPr/>
          <a:lstStyle/>
          <a:p>
            <a:r>
              <a:rPr lang="en-US" dirty="0" smtClean="0"/>
              <a:t>A 2-dimensional real vector is an ordered pair of real numbers</a:t>
            </a:r>
          </a:p>
          <a:p>
            <a:endParaRPr lang="en-US" dirty="0"/>
          </a:p>
          <a:p>
            <a:endParaRPr lang="en-US" dirty="0" smtClean="0"/>
          </a:p>
          <a:p>
            <a:r>
              <a:rPr lang="en-US" dirty="0" smtClean="0"/>
              <a:t>The vector is represented by a boldface roman lower-case letter</a:t>
            </a:r>
          </a:p>
          <a:p>
            <a:r>
              <a:rPr lang="en-US" dirty="0" smtClean="0"/>
              <a:t>The entries </a:t>
            </a:r>
            <a:r>
              <a:rPr lang="en-US" i="1" dirty="0" smtClean="0">
                <a:latin typeface="Times New Roman" panose="02020603050405020304" pitchFamily="18" charset="0"/>
              </a:rPr>
              <a:t>u</a:t>
            </a:r>
            <a:r>
              <a:rPr lang="en-US" baseline="-25000" dirty="0" smtClean="0">
                <a:latin typeface="Times New Roman" panose="02020603050405020304" pitchFamily="18" charset="0"/>
              </a:rPr>
              <a:t>1</a:t>
            </a:r>
            <a:r>
              <a:rPr lang="en-US" dirty="0" smtClean="0"/>
              <a:t> and </a:t>
            </a:r>
            <a:r>
              <a:rPr lang="en-US" i="1" dirty="0" smtClean="0">
                <a:latin typeface="Times New Roman" panose="02020603050405020304" pitchFamily="18" charset="0"/>
              </a:rPr>
              <a:t>u</a:t>
            </a:r>
            <a:r>
              <a:rPr lang="en-US" baseline="-25000" dirty="0" smtClean="0">
                <a:latin typeface="Times New Roman" panose="02020603050405020304" pitchFamily="18" charset="0"/>
              </a:rPr>
              <a:t>2</a:t>
            </a:r>
            <a:r>
              <a:rPr lang="en-US" dirty="0" smtClean="0"/>
              <a:t> are the corresponding italicized letters</a:t>
            </a:r>
          </a:p>
          <a:p>
            <a:pPr lvl="1"/>
            <a:r>
              <a:rPr lang="en-US" dirty="0" smtClean="0"/>
              <a:t>These are assumed to be real numbers</a:t>
            </a:r>
          </a:p>
          <a:p>
            <a:r>
              <a:rPr lang="en-US" dirty="0" smtClean="0"/>
              <a:t>Examples:</a:t>
            </a:r>
            <a:endParaRPr lang="en-US" dirty="0" smtClean="0"/>
          </a:p>
        </p:txBody>
      </p:sp>
      <p:sp>
        <p:nvSpPr>
          <p:cNvPr id="4" name="Footer Placeholder 3"/>
          <p:cNvSpPr>
            <a:spLocks noGrp="1"/>
          </p:cNvSpPr>
          <p:nvPr>
            <p:ph type="ftr" sz="quarter" idx="11"/>
          </p:nvPr>
        </p:nvSpPr>
        <p:spPr/>
        <p:txBody>
          <a:bodyPr/>
          <a:lstStyle/>
          <a:p>
            <a:r>
              <a:rPr lang="en-CA" smtClean="0"/>
              <a:t>Real n-dimensional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331649909"/>
              </p:ext>
            </p:extLst>
          </p:nvPr>
        </p:nvGraphicFramePr>
        <p:xfrm>
          <a:off x="4038600" y="2057400"/>
          <a:ext cx="1004888" cy="809625"/>
        </p:xfrm>
        <a:graphic>
          <a:graphicData uri="http://schemas.openxmlformats.org/presentationml/2006/ole">
            <mc:AlternateContent xmlns:mc="http://schemas.openxmlformats.org/markup-compatibility/2006">
              <mc:Choice xmlns:v="urn:schemas-microsoft-com:vml" Requires="v">
                <p:oleObj spid="_x0000_s137249" name="Equation" r:id="rId6" imgW="914400" imgH="736560" progId="Equation.DSMT4">
                  <p:embed/>
                </p:oleObj>
              </mc:Choice>
              <mc:Fallback>
                <p:oleObj name="Equation" r:id="rId6" imgW="914400" imgH="736560" progId="Equation.DSMT4">
                  <p:embed/>
                  <p:pic>
                    <p:nvPicPr>
                      <p:cNvPr id="0" name=""/>
                      <p:cNvPicPr>
                        <a:picLocks noChangeAspect="1" noChangeArrowheads="1"/>
                      </p:cNvPicPr>
                      <p:nvPr/>
                    </p:nvPicPr>
                    <p:blipFill>
                      <a:blip r:embed="rId7"/>
                      <a:srcRect/>
                      <a:stretch>
                        <a:fillRect/>
                      </a:stretch>
                    </p:blipFill>
                    <p:spPr bwMode="auto">
                      <a:xfrm>
                        <a:off x="4038600" y="2057400"/>
                        <a:ext cx="1004888"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122129079"/>
              </p:ext>
            </p:extLst>
          </p:nvPr>
        </p:nvGraphicFramePr>
        <p:xfrm>
          <a:off x="1501775" y="4438650"/>
          <a:ext cx="1395412" cy="809625"/>
        </p:xfrm>
        <a:graphic>
          <a:graphicData uri="http://schemas.openxmlformats.org/presentationml/2006/ole">
            <mc:AlternateContent xmlns:mc="http://schemas.openxmlformats.org/markup-compatibility/2006">
              <mc:Choice xmlns:v="urn:schemas-microsoft-com:vml" Requires="v">
                <p:oleObj spid="_x0000_s137250" name="Equation" r:id="rId8" imgW="1269720" imgH="736560" progId="Equation.DSMT4">
                  <p:embed/>
                </p:oleObj>
              </mc:Choice>
              <mc:Fallback>
                <p:oleObj name="Equation" r:id="rId8" imgW="1269720" imgH="736560" progId="Equation.DSMT4">
                  <p:embed/>
                  <p:pic>
                    <p:nvPicPr>
                      <p:cNvPr id="0" name=""/>
                      <p:cNvPicPr>
                        <a:picLocks noChangeAspect="1" noChangeArrowheads="1"/>
                      </p:cNvPicPr>
                      <p:nvPr/>
                    </p:nvPicPr>
                    <p:blipFill>
                      <a:blip r:embed="rId9"/>
                      <a:srcRect/>
                      <a:stretch>
                        <a:fillRect/>
                      </a:stretch>
                    </p:blipFill>
                    <p:spPr bwMode="auto">
                      <a:xfrm>
                        <a:off x="1501775" y="4438650"/>
                        <a:ext cx="1395412"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668811893"/>
              </p:ext>
            </p:extLst>
          </p:nvPr>
        </p:nvGraphicFramePr>
        <p:xfrm>
          <a:off x="3863975" y="4438650"/>
          <a:ext cx="1228725" cy="809625"/>
        </p:xfrm>
        <a:graphic>
          <a:graphicData uri="http://schemas.openxmlformats.org/presentationml/2006/ole">
            <mc:AlternateContent xmlns:mc="http://schemas.openxmlformats.org/markup-compatibility/2006">
              <mc:Choice xmlns:v="urn:schemas-microsoft-com:vml" Requires="v">
                <p:oleObj spid="_x0000_s137251" name="Equation" r:id="rId10" imgW="1117440" imgH="736560" progId="Equation.DSMT4">
                  <p:embed/>
                </p:oleObj>
              </mc:Choice>
              <mc:Fallback>
                <p:oleObj name="Equation" r:id="rId10" imgW="1117440" imgH="736560" progId="Equation.DSMT4">
                  <p:embed/>
                  <p:pic>
                    <p:nvPicPr>
                      <p:cNvPr id="0" name=""/>
                      <p:cNvPicPr>
                        <a:picLocks noChangeAspect="1" noChangeArrowheads="1"/>
                      </p:cNvPicPr>
                      <p:nvPr/>
                    </p:nvPicPr>
                    <p:blipFill>
                      <a:blip r:embed="rId11"/>
                      <a:srcRect/>
                      <a:stretch>
                        <a:fillRect/>
                      </a:stretch>
                    </p:blipFill>
                    <p:spPr bwMode="auto">
                      <a:xfrm>
                        <a:off x="3863975" y="4438650"/>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086074379"/>
              </p:ext>
            </p:extLst>
          </p:nvPr>
        </p:nvGraphicFramePr>
        <p:xfrm>
          <a:off x="6059488" y="4438650"/>
          <a:ext cx="1103312" cy="809625"/>
        </p:xfrm>
        <a:graphic>
          <a:graphicData uri="http://schemas.openxmlformats.org/presentationml/2006/ole">
            <mc:AlternateContent xmlns:mc="http://schemas.openxmlformats.org/markup-compatibility/2006">
              <mc:Choice xmlns:v="urn:schemas-microsoft-com:vml" Requires="v">
                <p:oleObj spid="_x0000_s137252" name="Equation" r:id="rId12" imgW="1002960" imgH="736560" progId="Equation.DSMT4">
                  <p:embed/>
                </p:oleObj>
              </mc:Choice>
              <mc:Fallback>
                <p:oleObj name="Equation" r:id="rId12" imgW="1002960" imgH="736560" progId="Equation.DSMT4">
                  <p:embed/>
                  <p:pic>
                    <p:nvPicPr>
                      <p:cNvPr id="0" name=""/>
                      <p:cNvPicPr>
                        <a:picLocks noChangeAspect="1" noChangeArrowheads="1"/>
                      </p:cNvPicPr>
                      <p:nvPr/>
                    </p:nvPicPr>
                    <p:blipFill>
                      <a:blip r:embed="rId13"/>
                      <a:srcRect/>
                      <a:stretch>
                        <a:fillRect/>
                      </a:stretch>
                    </p:blipFill>
                    <p:spPr bwMode="auto">
                      <a:xfrm>
                        <a:off x="6059488" y="4438650"/>
                        <a:ext cx="1103312"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 name="Audio 1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256269729"/>
      </p:ext>
    </p:extLst>
  </p:cSld>
  <p:clrMapOvr>
    <a:masterClrMapping/>
  </p:clrMapOvr>
  <mc:AlternateContent xmlns:mc="http://schemas.openxmlformats.org/markup-compatibility/2006">
    <mc:Choice xmlns:p14="http://schemas.microsoft.com/office/powerpoint/2010/main" Requires="p14">
      <p:transition spd="slow" p14:dur="2000" advTm="84967"/>
    </mc:Choice>
    <mc:Fallback>
      <p:transition spd="slow" advTm="84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2-dimensional </a:t>
            </a:r>
            <a:r>
              <a:rPr lang="en-US" dirty="0" smtClean="0"/>
              <a:t>real vectors</a:t>
            </a:r>
            <a:endParaRPr lang="en-CA" dirty="0"/>
          </a:p>
        </p:txBody>
      </p:sp>
      <p:sp>
        <p:nvSpPr>
          <p:cNvPr id="3" name="Content Placeholder 2"/>
          <p:cNvSpPr>
            <a:spLocks noGrp="1"/>
          </p:cNvSpPr>
          <p:nvPr>
            <p:ph idx="1"/>
          </p:nvPr>
        </p:nvSpPr>
        <p:spPr/>
        <p:txBody>
          <a:bodyPr/>
          <a:lstStyle/>
          <a:p>
            <a:r>
              <a:rPr lang="en-US" dirty="0" smtClean="0"/>
              <a:t>Note that the order is relevant:</a:t>
            </a:r>
          </a:p>
          <a:p>
            <a:pPr lvl="1"/>
            <a:r>
              <a:rPr lang="en-US" dirty="0" smtClean="0"/>
              <a:t>The vectors</a:t>
            </a:r>
          </a:p>
          <a:p>
            <a:pPr lvl="1"/>
            <a:endParaRPr lang="en-US" dirty="0"/>
          </a:p>
          <a:p>
            <a:pPr lvl="1"/>
            <a:endParaRPr lang="en-US" dirty="0" smtClean="0"/>
          </a:p>
          <a:p>
            <a:pPr lvl="1"/>
            <a:endParaRPr lang="en-US" dirty="0"/>
          </a:p>
          <a:p>
            <a:pPr marL="457200" lvl="1" indent="0">
              <a:buNone/>
            </a:pPr>
            <a:r>
              <a:rPr lang="en-US" dirty="0" smtClean="0"/>
              <a:t>      are two distinct 2-dimensional real vectors</a:t>
            </a:r>
            <a:endParaRPr lang="en-US" dirty="0"/>
          </a:p>
          <a:p>
            <a:endParaRPr lang="en-US" dirty="0" smtClean="0"/>
          </a:p>
        </p:txBody>
      </p:sp>
      <p:sp>
        <p:nvSpPr>
          <p:cNvPr id="4" name="Footer Placeholder 3"/>
          <p:cNvSpPr>
            <a:spLocks noGrp="1"/>
          </p:cNvSpPr>
          <p:nvPr>
            <p:ph type="ftr" sz="quarter" idx="11"/>
          </p:nvPr>
        </p:nvSpPr>
        <p:spPr/>
        <p:txBody>
          <a:bodyPr/>
          <a:lstStyle/>
          <a:p>
            <a:r>
              <a:rPr lang="en-CA" smtClean="0"/>
              <a:t>Real n-dimensional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4188615994"/>
              </p:ext>
            </p:extLst>
          </p:nvPr>
        </p:nvGraphicFramePr>
        <p:xfrm>
          <a:off x="3368675" y="2552700"/>
          <a:ext cx="962025" cy="809625"/>
        </p:xfrm>
        <a:graphic>
          <a:graphicData uri="http://schemas.openxmlformats.org/presentationml/2006/ole">
            <mc:AlternateContent xmlns:mc="http://schemas.openxmlformats.org/markup-compatibility/2006">
              <mc:Choice xmlns:v="urn:schemas-microsoft-com:vml" Requires="v">
                <p:oleObj spid="_x0000_s146434" name="Equation" r:id="rId6" imgW="876240" imgH="736560" progId="Equation.DSMT4">
                  <p:embed/>
                </p:oleObj>
              </mc:Choice>
              <mc:Fallback>
                <p:oleObj name="Equation" r:id="rId6" imgW="876240" imgH="736560" progId="Equation.DSMT4">
                  <p:embed/>
                  <p:pic>
                    <p:nvPicPr>
                      <p:cNvPr id="0" name=""/>
                      <p:cNvPicPr>
                        <a:picLocks noChangeAspect="1" noChangeArrowheads="1"/>
                      </p:cNvPicPr>
                      <p:nvPr/>
                    </p:nvPicPr>
                    <p:blipFill>
                      <a:blip r:embed="rId7"/>
                      <a:srcRect/>
                      <a:stretch>
                        <a:fillRect/>
                      </a:stretch>
                    </p:blipFill>
                    <p:spPr bwMode="auto">
                      <a:xfrm>
                        <a:off x="3368675" y="2552700"/>
                        <a:ext cx="9620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505965813"/>
              </p:ext>
            </p:extLst>
          </p:nvPr>
        </p:nvGraphicFramePr>
        <p:xfrm>
          <a:off x="5057775" y="2552700"/>
          <a:ext cx="962025" cy="809625"/>
        </p:xfrm>
        <a:graphic>
          <a:graphicData uri="http://schemas.openxmlformats.org/presentationml/2006/ole">
            <mc:AlternateContent xmlns:mc="http://schemas.openxmlformats.org/markup-compatibility/2006">
              <mc:Choice xmlns:v="urn:schemas-microsoft-com:vml" Requires="v">
                <p:oleObj spid="_x0000_s146435" name="Equation" r:id="rId8" imgW="876240" imgH="736560" progId="Equation.DSMT4">
                  <p:embed/>
                </p:oleObj>
              </mc:Choice>
              <mc:Fallback>
                <p:oleObj name="Equation" r:id="rId8" imgW="876240" imgH="736560" progId="Equation.DSMT4">
                  <p:embed/>
                  <p:pic>
                    <p:nvPicPr>
                      <p:cNvPr id="0" name=""/>
                      <p:cNvPicPr>
                        <a:picLocks noChangeAspect="1" noChangeArrowheads="1"/>
                      </p:cNvPicPr>
                      <p:nvPr/>
                    </p:nvPicPr>
                    <p:blipFill>
                      <a:blip r:embed="rId9"/>
                      <a:srcRect/>
                      <a:stretch>
                        <a:fillRect/>
                      </a:stretch>
                    </p:blipFill>
                    <p:spPr bwMode="auto">
                      <a:xfrm>
                        <a:off x="5057775" y="2552700"/>
                        <a:ext cx="9620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175165270"/>
      </p:ext>
    </p:extLst>
  </p:cSld>
  <p:clrMapOvr>
    <a:masterClrMapping/>
  </p:clrMapOvr>
  <mc:AlternateContent xmlns:mc="http://schemas.openxmlformats.org/markup-compatibility/2006">
    <mc:Choice xmlns:p14="http://schemas.microsoft.com/office/powerpoint/2010/main" Requires="p14">
      <p:transition spd="slow" p14:dur="2000" advTm="29574"/>
    </mc:Choice>
    <mc:Fallback>
      <p:transition spd="slow" advTm="29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2-dimensional </a:t>
            </a:r>
            <a:r>
              <a:rPr lang="en-US" dirty="0" smtClean="0"/>
              <a:t>real vectors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Recall that </a:t>
            </a:r>
            <a:r>
              <a:rPr lang="en-US" b="1" dirty="0" smtClean="0">
                <a:latin typeface="Times New Roman" panose="02020603050405020304" pitchFamily="18" charset="0"/>
              </a:rPr>
              <a:t>R</a:t>
            </a:r>
            <a:r>
              <a:rPr lang="en-US" dirty="0" smtClean="0"/>
              <a:t> represents the set of all real numbers</a:t>
            </a:r>
          </a:p>
          <a:p>
            <a:r>
              <a:rPr lang="en-US" dirty="0" smtClean="0"/>
              <a:t>We represent the set of all 2-dimensional real vectors with</a:t>
            </a:r>
          </a:p>
          <a:p>
            <a:pPr marL="0" indent="0" algn="ctr">
              <a:buNone/>
            </a:pPr>
            <a:r>
              <a:rPr lang="en-US" b="1" dirty="0" smtClean="0">
                <a:latin typeface="Times New Roman" panose="02020603050405020304" pitchFamily="18" charset="0"/>
              </a:rPr>
              <a:t>R</a:t>
            </a:r>
            <a:r>
              <a:rPr lang="en-US" baseline="30000" dirty="0" smtClean="0">
                <a:latin typeface="Times New Roman" panose="02020603050405020304" pitchFamily="18" charset="0"/>
              </a:rPr>
              <a:t>2</a:t>
            </a:r>
            <a:endParaRPr lang="en-US" dirty="0" smtClean="0">
              <a:latin typeface="Times New Roman" panose="02020603050405020304" pitchFamily="18" charset="0"/>
            </a:endParaRPr>
          </a:p>
          <a:p>
            <a:endParaRPr lang="en-US" dirty="0" smtClean="0"/>
          </a:p>
          <a:p>
            <a:r>
              <a:rPr lang="en-US" dirty="0" smtClean="0"/>
              <a:t>If </a:t>
            </a:r>
            <a:r>
              <a:rPr lang="en-US" b="1" dirty="0" smtClean="0"/>
              <a:t>u</a:t>
            </a:r>
            <a:r>
              <a:rPr lang="en-US" dirty="0" smtClean="0"/>
              <a:t> is a 2-dimensional vector,</a:t>
            </a:r>
          </a:p>
          <a:p>
            <a:pPr marL="0" indent="0">
              <a:buNone/>
            </a:pPr>
            <a:r>
              <a:rPr lang="en-US" dirty="0"/>
              <a:t>	</a:t>
            </a:r>
            <a:r>
              <a:rPr lang="en-US" dirty="0" smtClean="0"/>
              <a:t>we can write            , which is read “</a:t>
            </a:r>
            <a:r>
              <a:rPr lang="en-US" b="1" dirty="0" smtClean="0"/>
              <a:t>u</a:t>
            </a:r>
            <a:r>
              <a:rPr lang="en-US" dirty="0" smtClean="0"/>
              <a:t> is in the set </a:t>
            </a:r>
            <a:r>
              <a:rPr lang="en-US" b="1" dirty="0" smtClean="0"/>
              <a:t>R </a:t>
            </a:r>
            <a:r>
              <a:rPr lang="en-US" dirty="0" smtClean="0"/>
              <a:t>squared”</a:t>
            </a:r>
          </a:p>
          <a:p>
            <a:pPr lvl="1"/>
            <a:r>
              <a:rPr lang="en-US" dirty="0" smtClean="0"/>
              <a:t>Alternatively, “</a:t>
            </a:r>
            <a:r>
              <a:rPr lang="en-US" b="1" dirty="0" smtClean="0"/>
              <a:t>u</a:t>
            </a:r>
            <a:r>
              <a:rPr lang="en-US" dirty="0" smtClean="0"/>
              <a:t> is a 2-dimensional real vector”</a:t>
            </a:r>
          </a:p>
          <a:p>
            <a:pPr lvl="1"/>
            <a:endParaRPr lang="en-US" dirty="0"/>
          </a:p>
          <a:p>
            <a:r>
              <a:rPr lang="en-US" dirty="0" smtClean="0"/>
              <a:t>Note that                        is not in </a:t>
            </a:r>
            <a:r>
              <a:rPr lang="en-US" b="1" dirty="0" smtClean="0">
                <a:latin typeface="Times New Roman" panose="02020603050405020304" pitchFamily="18" charset="0"/>
              </a:rPr>
              <a:t>R</a:t>
            </a:r>
            <a:r>
              <a:rPr lang="en-US" baseline="30000" dirty="0" smtClean="0">
                <a:latin typeface="Times New Roman" panose="02020603050405020304" pitchFamily="18" charset="0"/>
              </a:rPr>
              <a:t>2</a:t>
            </a:r>
            <a:r>
              <a:rPr lang="en-US" dirty="0" smtClean="0"/>
              <a:t> because infinity is not a real number </a:t>
            </a:r>
            <a:endParaRPr lang="en-US" dirty="0" smtClean="0"/>
          </a:p>
        </p:txBody>
      </p:sp>
      <p:sp>
        <p:nvSpPr>
          <p:cNvPr id="4" name="Footer Placeholder 3"/>
          <p:cNvSpPr>
            <a:spLocks noGrp="1"/>
          </p:cNvSpPr>
          <p:nvPr>
            <p:ph type="ftr" sz="quarter" idx="11"/>
          </p:nvPr>
        </p:nvSpPr>
        <p:spPr/>
        <p:txBody>
          <a:bodyPr/>
          <a:lstStyle/>
          <a:p>
            <a:r>
              <a:rPr lang="en-CA" smtClean="0"/>
              <a:t>Real n-dimensional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1684123885"/>
              </p:ext>
            </p:extLst>
          </p:nvPr>
        </p:nvGraphicFramePr>
        <p:xfrm>
          <a:off x="3048000" y="3657600"/>
          <a:ext cx="768350" cy="320675"/>
        </p:xfrm>
        <a:graphic>
          <a:graphicData uri="http://schemas.openxmlformats.org/presentationml/2006/ole">
            <mc:AlternateContent xmlns:mc="http://schemas.openxmlformats.org/markup-compatibility/2006">
              <mc:Choice xmlns:v="urn:schemas-microsoft-com:vml" Requires="v">
                <p:oleObj spid="_x0000_s142348" name="Equation" r:id="rId6" imgW="698400" imgH="291960" progId="Equation.DSMT4">
                  <p:embed/>
                </p:oleObj>
              </mc:Choice>
              <mc:Fallback>
                <p:oleObj name="Equation" r:id="rId6" imgW="698400" imgH="291960" progId="Equation.DSMT4">
                  <p:embed/>
                  <p:pic>
                    <p:nvPicPr>
                      <p:cNvPr id="0" name=""/>
                      <p:cNvPicPr>
                        <a:picLocks noChangeAspect="1" noChangeArrowheads="1"/>
                      </p:cNvPicPr>
                      <p:nvPr/>
                    </p:nvPicPr>
                    <p:blipFill>
                      <a:blip r:embed="rId7"/>
                      <a:srcRect/>
                      <a:stretch>
                        <a:fillRect/>
                      </a:stretch>
                    </p:blipFill>
                    <p:spPr bwMode="auto">
                      <a:xfrm>
                        <a:off x="3048000" y="3657600"/>
                        <a:ext cx="7683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58045410"/>
              </p:ext>
            </p:extLst>
          </p:nvPr>
        </p:nvGraphicFramePr>
        <p:xfrm>
          <a:off x="2133600" y="4626428"/>
          <a:ext cx="1228725" cy="809625"/>
        </p:xfrm>
        <a:graphic>
          <a:graphicData uri="http://schemas.openxmlformats.org/presentationml/2006/ole">
            <mc:AlternateContent xmlns:mc="http://schemas.openxmlformats.org/markup-compatibility/2006">
              <mc:Choice xmlns:v="urn:schemas-microsoft-com:vml" Requires="v">
                <p:oleObj spid="_x0000_s142349" name="Equation" r:id="rId8" imgW="1117440" imgH="736560" progId="Equation.DSMT4">
                  <p:embed/>
                </p:oleObj>
              </mc:Choice>
              <mc:Fallback>
                <p:oleObj name="Equation" r:id="rId8" imgW="1117440" imgH="736560" progId="Equation.DSMT4">
                  <p:embed/>
                  <p:pic>
                    <p:nvPicPr>
                      <p:cNvPr id="0" name="Object 7"/>
                      <p:cNvPicPr>
                        <a:picLocks noChangeAspect="1" noChangeArrowheads="1"/>
                      </p:cNvPicPr>
                      <p:nvPr/>
                    </p:nvPicPr>
                    <p:blipFill>
                      <a:blip r:embed="rId9"/>
                      <a:srcRect/>
                      <a:stretch>
                        <a:fillRect/>
                      </a:stretch>
                    </p:blipFill>
                    <p:spPr bwMode="auto">
                      <a:xfrm>
                        <a:off x="2133600" y="4626428"/>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 name="Audio 1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047994748"/>
      </p:ext>
    </p:extLst>
  </p:cSld>
  <p:clrMapOvr>
    <a:masterClrMapping/>
  </p:clrMapOvr>
  <mc:AlternateContent xmlns:mc="http://schemas.openxmlformats.org/markup-compatibility/2006">
    <mc:Choice xmlns:p14="http://schemas.microsoft.com/office/powerpoint/2010/main" Requires="p14">
      <p:transition spd="slow" p14:dur="2000" advTm="83109"/>
    </mc:Choice>
    <mc:Fallback>
      <p:transition spd="slow" advTm="83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3-dimensional </a:t>
            </a:r>
            <a:r>
              <a:rPr lang="en-US" dirty="0" smtClean="0"/>
              <a:t>real vectors</a:t>
            </a:r>
            <a:endParaRPr lang="en-CA" dirty="0"/>
          </a:p>
        </p:txBody>
      </p:sp>
      <p:sp>
        <p:nvSpPr>
          <p:cNvPr id="3" name="Content Placeholder 2"/>
          <p:cNvSpPr>
            <a:spLocks noGrp="1"/>
          </p:cNvSpPr>
          <p:nvPr>
            <p:ph idx="1"/>
          </p:nvPr>
        </p:nvSpPr>
        <p:spPr/>
        <p:txBody>
          <a:bodyPr/>
          <a:lstStyle/>
          <a:p>
            <a:r>
              <a:rPr lang="en-US" dirty="0" smtClean="0"/>
              <a:t>A 3-dimensional real vector is an ordered triplet of real numbers</a:t>
            </a:r>
          </a:p>
          <a:p>
            <a:endParaRPr lang="en-US" dirty="0"/>
          </a:p>
          <a:p>
            <a:endParaRPr lang="en-US" dirty="0" smtClean="0"/>
          </a:p>
          <a:p>
            <a:endParaRPr lang="en-US" dirty="0" smtClean="0"/>
          </a:p>
          <a:p>
            <a:endParaRPr lang="en-US" dirty="0"/>
          </a:p>
          <a:p>
            <a:r>
              <a:rPr lang="en-US" dirty="0" smtClean="0"/>
              <a:t>The entries </a:t>
            </a:r>
            <a:r>
              <a:rPr lang="en-US" i="1" dirty="0" smtClean="0">
                <a:latin typeface="Times New Roman" panose="02020603050405020304" pitchFamily="18" charset="0"/>
              </a:rPr>
              <a:t>u</a:t>
            </a:r>
            <a:r>
              <a:rPr lang="en-US" baseline="-25000" dirty="0" smtClean="0">
                <a:latin typeface="Times New Roman" panose="02020603050405020304" pitchFamily="18" charset="0"/>
              </a:rPr>
              <a:t>1</a:t>
            </a:r>
            <a:r>
              <a:rPr lang="en-US" dirty="0" smtClean="0"/>
              <a:t>, </a:t>
            </a:r>
            <a:r>
              <a:rPr lang="en-US" i="1" dirty="0" smtClean="0">
                <a:latin typeface="Times New Roman" panose="02020603050405020304" pitchFamily="18" charset="0"/>
              </a:rPr>
              <a:t>u</a:t>
            </a:r>
            <a:r>
              <a:rPr lang="en-US" baseline="-25000" dirty="0" smtClean="0">
                <a:latin typeface="Times New Roman" panose="02020603050405020304" pitchFamily="18" charset="0"/>
              </a:rPr>
              <a:t>2</a:t>
            </a:r>
            <a:r>
              <a:rPr lang="en-US" dirty="0"/>
              <a:t> </a:t>
            </a:r>
            <a:r>
              <a:rPr lang="en-US" dirty="0" smtClean="0"/>
              <a:t>and </a:t>
            </a:r>
            <a:r>
              <a:rPr lang="en-US" i="1" dirty="0" smtClean="0">
                <a:latin typeface="Times New Roman" panose="02020603050405020304" pitchFamily="18" charset="0"/>
              </a:rPr>
              <a:t>u</a:t>
            </a:r>
            <a:r>
              <a:rPr lang="en-US" baseline="-25000" dirty="0" smtClean="0">
                <a:latin typeface="Times New Roman" panose="02020603050405020304" pitchFamily="18" charset="0"/>
              </a:rPr>
              <a:t>3</a:t>
            </a:r>
            <a:r>
              <a:rPr lang="en-US" dirty="0" smtClean="0"/>
              <a:t> are assumed to be real</a:t>
            </a:r>
          </a:p>
          <a:p>
            <a:pPr lvl="1"/>
            <a:r>
              <a:rPr lang="en-US" dirty="0" smtClean="0"/>
              <a:t>If the vector is written as </a:t>
            </a:r>
            <a:r>
              <a:rPr lang="en-US" b="1" dirty="0" smtClean="0">
                <a:latin typeface="Times New Roman" panose="02020603050405020304" pitchFamily="18" charset="0"/>
              </a:rPr>
              <a:t>w</a:t>
            </a:r>
            <a:r>
              <a:rPr lang="en-US" dirty="0" smtClean="0"/>
              <a:t>, the three entries are </a:t>
            </a:r>
            <a:r>
              <a:rPr lang="en-US" i="1" dirty="0" smtClean="0">
                <a:latin typeface="Times New Roman" panose="02020603050405020304" pitchFamily="18" charset="0"/>
              </a:rPr>
              <a:t>w</a:t>
            </a:r>
            <a:r>
              <a:rPr lang="en-US" baseline="-25000" dirty="0" smtClean="0">
                <a:latin typeface="Times New Roman" panose="02020603050405020304" pitchFamily="18" charset="0"/>
              </a:rPr>
              <a:t>1</a:t>
            </a:r>
            <a:r>
              <a:rPr lang="en-US" dirty="0" smtClean="0"/>
              <a:t>, </a:t>
            </a:r>
            <a:r>
              <a:rPr lang="en-US" i="1" dirty="0" smtClean="0">
                <a:latin typeface="Times New Roman" panose="02020603050405020304" pitchFamily="18" charset="0"/>
              </a:rPr>
              <a:t>w</a:t>
            </a:r>
            <a:r>
              <a:rPr lang="en-US" baseline="-25000" dirty="0" smtClean="0">
                <a:latin typeface="Times New Roman" panose="02020603050405020304" pitchFamily="18" charset="0"/>
              </a:rPr>
              <a:t>2</a:t>
            </a:r>
            <a:r>
              <a:rPr lang="en-US" dirty="0" smtClean="0"/>
              <a:t> and</a:t>
            </a:r>
            <a:r>
              <a:rPr lang="en-US" dirty="0" smtClean="0">
                <a:latin typeface="Times New Roman" panose="02020603050405020304" pitchFamily="18" charset="0"/>
              </a:rPr>
              <a:t> </a:t>
            </a:r>
            <a:r>
              <a:rPr lang="en-US" i="1" dirty="0" smtClean="0">
                <a:latin typeface="Times New Roman" panose="02020603050405020304" pitchFamily="18" charset="0"/>
              </a:rPr>
              <a:t>w</a:t>
            </a:r>
            <a:r>
              <a:rPr lang="en-US" baseline="-25000" dirty="0" smtClean="0">
                <a:latin typeface="Times New Roman" panose="02020603050405020304" pitchFamily="18" charset="0"/>
              </a:rPr>
              <a:t>3</a:t>
            </a:r>
            <a:endParaRPr lang="en-US" dirty="0" smtClean="0">
              <a:latin typeface="Times New Roman" panose="02020603050405020304" pitchFamily="18" charset="0"/>
            </a:endParaRPr>
          </a:p>
          <a:p>
            <a:r>
              <a:rPr lang="en-US" dirty="0" smtClean="0">
                <a:latin typeface="Times New Roman" panose="02020603050405020304" pitchFamily="18" charset="0"/>
              </a:rPr>
              <a:t>Examples:</a:t>
            </a:r>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Real n-dimensional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3809727007"/>
              </p:ext>
            </p:extLst>
          </p:nvPr>
        </p:nvGraphicFramePr>
        <p:xfrm>
          <a:off x="4038600" y="2124075"/>
          <a:ext cx="1004888" cy="1228725"/>
        </p:xfrm>
        <a:graphic>
          <a:graphicData uri="http://schemas.openxmlformats.org/presentationml/2006/ole">
            <mc:AlternateContent xmlns:mc="http://schemas.openxmlformats.org/markup-compatibility/2006">
              <mc:Choice xmlns:v="urn:schemas-microsoft-com:vml" Requires="v">
                <p:oleObj spid="_x0000_s144398" name="Equation" r:id="rId6" imgW="914400" imgH="1117440" progId="Equation.DSMT4">
                  <p:embed/>
                </p:oleObj>
              </mc:Choice>
              <mc:Fallback>
                <p:oleObj name="Equation" r:id="rId6" imgW="914400" imgH="1117440" progId="Equation.DSMT4">
                  <p:embed/>
                  <p:pic>
                    <p:nvPicPr>
                      <p:cNvPr id="0" name=""/>
                      <p:cNvPicPr>
                        <a:picLocks noChangeAspect="1" noChangeArrowheads="1"/>
                      </p:cNvPicPr>
                      <p:nvPr/>
                    </p:nvPicPr>
                    <p:blipFill>
                      <a:blip r:embed="rId7"/>
                      <a:srcRect/>
                      <a:stretch>
                        <a:fillRect/>
                      </a:stretch>
                    </p:blipFill>
                    <p:spPr bwMode="auto">
                      <a:xfrm>
                        <a:off x="4038600" y="2124075"/>
                        <a:ext cx="1004888"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791834266"/>
              </p:ext>
            </p:extLst>
          </p:nvPr>
        </p:nvGraphicFramePr>
        <p:xfrm>
          <a:off x="2057400" y="4953000"/>
          <a:ext cx="2065338" cy="1228725"/>
        </p:xfrm>
        <a:graphic>
          <a:graphicData uri="http://schemas.openxmlformats.org/presentationml/2006/ole">
            <mc:AlternateContent xmlns:mc="http://schemas.openxmlformats.org/markup-compatibility/2006">
              <mc:Choice xmlns:v="urn:schemas-microsoft-com:vml" Requires="v">
                <p:oleObj spid="_x0000_s144399" name="Equation" r:id="rId8" imgW="1879560" imgH="1117440" progId="Equation.DSMT4">
                  <p:embed/>
                </p:oleObj>
              </mc:Choice>
              <mc:Fallback>
                <p:oleObj name="Equation" r:id="rId8" imgW="1879560" imgH="1117440" progId="Equation.DSMT4">
                  <p:embed/>
                  <p:pic>
                    <p:nvPicPr>
                      <p:cNvPr id="0" name=""/>
                      <p:cNvPicPr>
                        <a:picLocks noChangeAspect="1" noChangeArrowheads="1"/>
                      </p:cNvPicPr>
                      <p:nvPr/>
                    </p:nvPicPr>
                    <p:blipFill>
                      <a:blip r:embed="rId9"/>
                      <a:srcRect/>
                      <a:stretch>
                        <a:fillRect/>
                      </a:stretch>
                    </p:blipFill>
                    <p:spPr bwMode="auto">
                      <a:xfrm>
                        <a:off x="2057400" y="4953000"/>
                        <a:ext cx="2065338"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243861781"/>
              </p:ext>
            </p:extLst>
          </p:nvPr>
        </p:nvGraphicFramePr>
        <p:xfrm>
          <a:off x="5181600" y="4953000"/>
          <a:ext cx="1228725" cy="1228725"/>
        </p:xfrm>
        <a:graphic>
          <a:graphicData uri="http://schemas.openxmlformats.org/presentationml/2006/ole">
            <mc:AlternateContent xmlns:mc="http://schemas.openxmlformats.org/markup-compatibility/2006">
              <mc:Choice xmlns:v="urn:schemas-microsoft-com:vml" Requires="v">
                <p:oleObj spid="_x0000_s144400" name="Equation" r:id="rId10" imgW="1117440" imgH="1117440" progId="Equation.DSMT4">
                  <p:embed/>
                </p:oleObj>
              </mc:Choice>
              <mc:Fallback>
                <p:oleObj name="Equation" r:id="rId10" imgW="1117440" imgH="1117440" progId="Equation.DSMT4">
                  <p:embed/>
                  <p:pic>
                    <p:nvPicPr>
                      <p:cNvPr id="0" name=""/>
                      <p:cNvPicPr>
                        <a:picLocks noChangeAspect="1" noChangeArrowheads="1"/>
                      </p:cNvPicPr>
                      <p:nvPr/>
                    </p:nvPicPr>
                    <p:blipFill>
                      <a:blip r:embed="rId11"/>
                      <a:srcRect/>
                      <a:stretch>
                        <a:fillRect/>
                      </a:stretch>
                    </p:blipFill>
                    <p:spPr bwMode="auto">
                      <a:xfrm>
                        <a:off x="5181600" y="4953000"/>
                        <a:ext cx="122872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 name="Audio 1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6589246"/>
      </p:ext>
    </p:extLst>
  </p:cSld>
  <p:clrMapOvr>
    <a:masterClrMapping/>
  </p:clrMapOvr>
  <mc:AlternateContent xmlns:mc="http://schemas.openxmlformats.org/markup-compatibility/2006">
    <mc:Choice xmlns:p14="http://schemas.microsoft.com/office/powerpoint/2010/main" Requires="p14">
      <p:transition spd="slow" p14:dur="2000" advTm="37000"/>
    </mc:Choice>
    <mc:Fallback>
      <p:transition spd="slow" advTm="3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3-dimensional </a:t>
            </a:r>
            <a:r>
              <a:rPr lang="en-US" dirty="0" smtClean="0"/>
              <a:t>real vectors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We represent the set of all 3-dimensional real vectors with</a:t>
            </a:r>
          </a:p>
          <a:p>
            <a:pPr marL="0" indent="0" algn="ctr">
              <a:buNone/>
            </a:pPr>
            <a:r>
              <a:rPr lang="en-US" b="1" dirty="0" smtClean="0">
                <a:latin typeface="Times New Roman" panose="02020603050405020304" pitchFamily="18" charset="0"/>
              </a:rPr>
              <a:t>R</a:t>
            </a:r>
            <a:r>
              <a:rPr lang="en-US" baseline="30000" dirty="0" smtClean="0">
                <a:latin typeface="Times New Roman" panose="02020603050405020304" pitchFamily="18" charset="0"/>
              </a:rPr>
              <a:t>3</a:t>
            </a:r>
            <a:endParaRPr lang="en-US" dirty="0" smtClean="0">
              <a:latin typeface="Times New Roman" panose="02020603050405020304" pitchFamily="18" charset="0"/>
            </a:endParaRPr>
          </a:p>
          <a:p>
            <a:endParaRPr lang="en-US" dirty="0" smtClean="0"/>
          </a:p>
          <a:p>
            <a:r>
              <a:rPr lang="en-US" dirty="0" smtClean="0"/>
              <a:t>If </a:t>
            </a:r>
            <a:r>
              <a:rPr lang="en-US" b="1" dirty="0" smtClean="0"/>
              <a:t>v</a:t>
            </a:r>
            <a:r>
              <a:rPr lang="en-US" dirty="0" smtClean="0"/>
              <a:t> is a 3-dimensional vector,</a:t>
            </a:r>
          </a:p>
          <a:p>
            <a:pPr marL="0" indent="0">
              <a:buNone/>
            </a:pPr>
            <a:r>
              <a:rPr lang="en-US" dirty="0"/>
              <a:t>	</a:t>
            </a:r>
            <a:r>
              <a:rPr lang="en-US" dirty="0" smtClean="0"/>
              <a:t>we can write            , which is read “</a:t>
            </a:r>
            <a:r>
              <a:rPr lang="en-US" b="1" dirty="0" smtClean="0"/>
              <a:t>v</a:t>
            </a:r>
            <a:r>
              <a:rPr lang="en-US" dirty="0" smtClean="0"/>
              <a:t> is in the set </a:t>
            </a:r>
            <a:r>
              <a:rPr lang="en-US" b="1" dirty="0" smtClean="0"/>
              <a:t>R </a:t>
            </a:r>
            <a:r>
              <a:rPr lang="en-US" dirty="0" smtClean="0"/>
              <a:t>cubed”</a:t>
            </a:r>
          </a:p>
          <a:p>
            <a:pPr lvl="1"/>
            <a:r>
              <a:rPr lang="en-US" dirty="0" smtClean="0"/>
              <a:t>Alternatively, “</a:t>
            </a:r>
            <a:r>
              <a:rPr lang="en-US" b="1" dirty="0" smtClean="0"/>
              <a:t>v</a:t>
            </a:r>
            <a:r>
              <a:rPr lang="en-US" dirty="0" smtClean="0"/>
              <a:t> is a 3-dimensional real vector”</a:t>
            </a:r>
          </a:p>
          <a:p>
            <a:pPr lvl="1"/>
            <a:endParaRPr lang="en-US" dirty="0"/>
          </a:p>
        </p:txBody>
      </p:sp>
      <p:sp>
        <p:nvSpPr>
          <p:cNvPr id="4" name="Footer Placeholder 3"/>
          <p:cNvSpPr>
            <a:spLocks noGrp="1"/>
          </p:cNvSpPr>
          <p:nvPr>
            <p:ph type="ftr" sz="quarter" idx="11"/>
          </p:nvPr>
        </p:nvSpPr>
        <p:spPr/>
        <p:txBody>
          <a:bodyPr/>
          <a:lstStyle/>
          <a:p>
            <a:r>
              <a:rPr lang="en-CA" smtClean="0"/>
              <a:t>Real n-dimensional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3216070894"/>
              </p:ext>
            </p:extLst>
          </p:nvPr>
        </p:nvGraphicFramePr>
        <p:xfrm>
          <a:off x="3048000" y="3243263"/>
          <a:ext cx="766763" cy="320675"/>
        </p:xfrm>
        <a:graphic>
          <a:graphicData uri="http://schemas.openxmlformats.org/presentationml/2006/ole">
            <mc:AlternateContent xmlns:mc="http://schemas.openxmlformats.org/markup-compatibility/2006">
              <mc:Choice xmlns:v="urn:schemas-microsoft-com:vml" Requires="v">
                <p:oleObj spid="_x0000_s145414" name="Equation" r:id="rId6" imgW="698400" imgH="291960" progId="Equation.DSMT4">
                  <p:embed/>
                </p:oleObj>
              </mc:Choice>
              <mc:Fallback>
                <p:oleObj name="Equation" r:id="rId6" imgW="698400" imgH="291960" progId="Equation.DSMT4">
                  <p:embed/>
                  <p:pic>
                    <p:nvPicPr>
                      <p:cNvPr id="0" name=""/>
                      <p:cNvPicPr>
                        <a:picLocks noChangeAspect="1" noChangeArrowheads="1"/>
                      </p:cNvPicPr>
                      <p:nvPr/>
                    </p:nvPicPr>
                    <p:blipFill>
                      <a:blip r:embed="rId7"/>
                      <a:srcRect/>
                      <a:stretch>
                        <a:fillRect/>
                      </a:stretch>
                    </p:blipFill>
                    <p:spPr bwMode="auto">
                      <a:xfrm>
                        <a:off x="3048000" y="3243263"/>
                        <a:ext cx="76676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611699158"/>
      </p:ext>
    </p:extLst>
  </p:cSld>
  <p:clrMapOvr>
    <a:masterClrMapping/>
  </p:clrMapOvr>
  <mc:AlternateContent xmlns:mc="http://schemas.openxmlformats.org/markup-compatibility/2006">
    <mc:Choice xmlns:p14="http://schemas.microsoft.com/office/powerpoint/2010/main" Requires="p14">
      <p:transition spd="slow" p14:dur="2000" advTm="34375"/>
    </mc:Choice>
    <mc:Fallback>
      <p:transition spd="slow" advTm="34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n</a:t>
            </a:r>
            <a:r>
              <a:rPr lang="en-US" dirty="0" smtClean="0"/>
              <a:t>-dimensional real vectors</a:t>
            </a:r>
            <a:endParaRPr lang="en-CA" dirty="0"/>
          </a:p>
        </p:txBody>
      </p:sp>
      <p:sp>
        <p:nvSpPr>
          <p:cNvPr id="3" name="Content Placeholder 2"/>
          <p:cNvSpPr>
            <a:spLocks noGrp="1"/>
          </p:cNvSpPr>
          <p:nvPr>
            <p:ph idx="1"/>
          </p:nvPr>
        </p:nvSpPr>
        <p:spPr/>
        <p:txBody>
          <a:bodyPr/>
          <a:lstStyle/>
          <a:p>
            <a:r>
              <a:rPr lang="en-US" dirty="0" smtClean="0"/>
              <a:t>If </a:t>
            </a:r>
            <a:r>
              <a:rPr lang="en-US" i="1" dirty="0" smtClean="0"/>
              <a:t>n </a:t>
            </a:r>
            <a:r>
              <a:rPr lang="en-US" dirty="0" smtClean="0"/>
              <a:t>is a positive integer,</a:t>
            </a:r>
          </a:p>
          <a:p>
            <a:pPr marL="0" indent="0">
              <a:buNone/>
            </a:pPr>
            <a:r>
              <a:rPr lang="en-US" dirty="0"/>
              <a:t>	</a:t>
            </a:r>
            <a:r>
              <a:rPr lang="en-US" dirty="0" smtClean="0"/>
              <a:t>a </a:t>
            </a:r>
            <a:r>
              <a:rPr lang="en-US" dirty="0" smtClean="0"/>
              <a:t>real </a:t>
            </a:r>
            <a:r>
              <a:rPr lang="en-US" i="1" dirty="0" smtClean="0"/>
              <a:t>n-</a:t>
            </a:r>
            <a:r>
              <a:rPr lang="en-US" dirty="0" smtClean="0"/>
              <a:t>dimensional </a:t>
            </a:r>
            <a:r>
              <a:rPr lang="en-US" dirty="0" smtClean="0"/>
              <a:t>vector is </a:t>
            </a:r>
            <a:r>
              <a:rPr lang="en-US" dirty="0" smtClean="0"/>
              <a:t>an ordered </a:t>
            </a:r>
            <a:r>
              <a:rPr lang="en-US" dirty="0" smtClean="0"/>
              <a:t>sequence of </a:t>
            </a:r>
            <a:r>
              <a:rPr lang="en-US" i="1" dirty="0" smtClean="0"/>
              <a:t>n </a:t>
            </a:r>
            <a:r>
              <a:rPr lang="en-US" dirty="0" smtClean="0"/>
              <a:t>real</a:t>
            </a:r>
            <a:r>
              <a:rPr lang="en-US" dirty="0" smtClean="0"/>
              <a:t>	numbers written as</a:t>
            </a:r>
          </a:p>
          <a:p>
            <a:endParaRPr lang="en-US" dirty="0">
              <a:latin typeface="Times New Roman" panose="02020603050405020304" pitchFamily="18" charset="0"/>
            </a:endParaRPr>
          </a:p>
          <a:p>
            <a:endParaRPr lang="en-US" dirty="0" smtClean="0">
              <a:latin typeface="Times New Roman" panose="02020603050405020304" pitchFamily="18" charset="0"/>
            </a:endParaRPr>
          </a:p>
          <a:p>
            <a:pPr marL="0" indent="0">
              <a:buNone/>
            </a:pPr>
            <a:r>
              <a:rPr lang="en-US" dirty="0">
                <a:latin typeface="Times New Roman" panose="02020603050405020304" pitchFamily="18" charset="0"/>
              </a:rPr>
              <a:t> </a:t>
            </a:r>
            <a:r>
              <a:rPr lang="en-US" dirty="0" smtClean="0">
                <a:latin typeface="Times New Roman" panose="02020603050405020304" pitchFamily="18" charset="0"/>
              </a:rPr>
              <a:t>    </a:t>
            </a:r>
          </a:p>
          <a:p>
            <a:pPr marL="0" indent="0">
              <a:buNone/>
            </a:pPr>
            <a:endParaRPr lang="en-US" dirty="0">
              <a:latin typeface="Times New Roman" panose="02020603050405020304" pitchFamily="18" charset="0"/>
            </a:endParaRPr>
          </a:p>
          <a:p>
            <a:pPr marL="0" indent="0">
              <a:buNone/>
            </a:pPr>
            <a:endParaRPr lang="en-US" dirty="0" smtClean="0">
              <a:latin typeface="Times New Roman" panose="02020603050405020304" pitchFamily="18" charset="0"/>
            </a:endParaRPr>
          </a:p>
          <a:p>
            <a:pPr marL="0" indent="0">
              <a:buNone/>
            </a:pPr>
            <a:endParaRPr lang="en-US" dirty="0">
              <a:latin typeface="Times New Roman" panose="02020603050405020304" pitchFamily="18" charset="0"/>
            </a:endParaRPr>
          </a:p>
          <a:p>
            <a:pPr marL="0" indent="0">
              <a:buNone/>
            </a:pPr>
            <a:r>
              <a:rPr lang="en-US" dirty="0" smtClean="0">
                <a:latin typeface="Times New Roman" panose="02020603050405020304" pitchFamily="18" charset="0"/>
              </a:rPr>
              <a:t>	</a:t>
            </a:r>
            <a:r>
              <a:rPr lang="en-US" dirty="0" smtClean="0"/>
              <a:t>where each </a:t>
            </a:r>
            <a:r>
              <a:rPr lang="en-US" i="1" dirty="0" smtClean="0">
                <a:latin typeface="Times New Roman" panose="02020603050405020304" pitchFamily="18" charset="0"/>
              </a:rPr>
              <a:t>u</a:t>
            </a:r>
            <a:r>
              <a:rPr lang="en-US" baseline="-25000" dirty="0" smtClean="0">
                <a:latin typeface="Times New Roman" panose="02020603050405020304" pitchFamily="18" charset="0"/>
              </a:rPr>
              <a:t>1</a:t>
            </a:r>
            <a:r>
              <a:rPr lang="en-US" dirty="0" smtClean="0">
                <a:latin typeface="Times New Roman" panose="02020603050405020304" pitchFamily="18" charset="0"/>
              </a:rPr>
              <a:t> </a:t>
            </a:r>
            <a:r>
              <a:rPr lang="en-US" dirty="0" smtClean="0"/>
              <a:t>through</a:t>
            </a:r>
            <a:r>
              <a:rPr lang="en-US" dirty="0" smtClean="0">
                <a:latin typeface="Times New Roman" panose="02020603050405020304" pitchFamily="18" charset="0"/>
              </a:rPr>
              <a:t> </a:t>
            </a:r>
            <a:r>
              <a:rPr lang="en-US" i="1" dirty="0" smtClean="0">
                <a:latin typeface="Times New Roman" panose="02020603050405020304" pitchFamily="18" charset="0"/>
              </a:rPr>
              <a:t>u</a:t>
            </a:r>
            <a:r>
              <a:rPr lang="en-US" baseline="-25000" dirty="0" smtClean="0">
                <a:latin typeface="Times New Roman" panose="02020603050405020304" pitchFamily="18" charset="0"/>
              </a:rPr>
              <a:t>n</a:t>
            </a:r>
            <a:r>
              <a:rPr lang="en-US" dirty="0" smtClean="0">
                <a:latin typeface="Times New Roman" panose="02020603050405020304" pitchFamily="18" charset="0"/>
              </a:rPr>
              <a:t> </a:t>
            </a:r>
            <a:r>
              <a:rPr lang="en-US" dirty="0" smtClean="0"/>
              <a:t>are </a:t>
            </a:r>
            <a:r>
              <a:rPr lang="en-US" dirty="0" smtClean="0"/>
              <a:t>real numbers</a:t>
            </a:r>
            <a:endParaRPr lang="en-US" dirty="0" smtClean="0"/>
          </a:p>
        </p:txBody>
      </p:sp>
      <p:sp>
        <p:nvSpPr>
          <p:cNvPr id="4" name="Footer Placeholder 3"/>
          <p:cNvSpPr>
            <a:spLocks noGrp="1"/>
          </p:cNvSpPr>
          <p:nvPr>
            <p:ph type="ftr" sz="quarter" idx="11"/>
          </p:nvPr>
        </p:nvSpPr>
        <p:spPr/>
        <p:txBody>
          <a:bodyPr/>
          <a:lstStyle/>
          <a:p>
            <a:r>
              <a:rPr lang="en-CA" smtClean="0"/>
              <a:t>Real n-dimensional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1305799004"/>
              </p:ext>
            </p:extLst>
          </p:nvPr>
        </p:nvGraphicFramePr>
        <p:xfrm>
          <a:off x="3810000" y="2667000"/>
          <a:ext cx="1158875" cy="2484437"/>
        </p:xfrm>
        <a:graphic>
          <a:graphicData uri="http://schemas.openxmlformats.org/presentationml/2006/ole">
            <mc:AlternateContent xmlns:mc="http://schemas.openxmlformats.org/markup-compatibility/2006">
              <mc:Choice xmlns:v="urn:schemas-microsoft-com:vml" Requires="v">
                <p:oleObj spid="_x0000_s143366" name="Equation" r:id="rId6" imgW="1054080" imgH="2260440" progId="Equation.DSMT4">
                  <p:embed/>
                </p:oleObj>
              </mc:Choice>
              <mc:Fallback>
                <p:oleObj name="Equation" r:id="rId6" imgW="1054080" imgH="2260440" progId="Equation.DSMT4">
                  <p:embed/>
                  <p:pic>
                    <p:nvPicPr>
                      <p:cNvPr id="0" name=""/>
                      <p:cNvPicPr>
                        <a:picLocks noChangeAspect="1" noChangeArrowheads="1"/>
                      </p:cNvPicPr>
                      <p:nvPr/>
                    </p:nvPicPr>
                    <p:blipFill>
                      <a:blip r:embed="rId7"/>
                      <a:srcRect/>
                      <a:stretch>
                        <a:fillRect/>
                      </a:stretch>
                    </p:blipFill>
                    <p:spPr bwMode="auto">
                      <a:xfrm>
                        <a:off x="3810000" y="2667000"/>
                        <a:ext cx="115887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184305937"/>
      </p:ext>
    </p:extLst>
  </p:cSld>
  <p:clrMapOvr>
    <a:masterClrMapping/>
  </p:clrMapOvr>
  <mc:AlternateContent xmlns:mc="http://schemas.openxmlformats.org/markup-compatibility/2006">
    <mc:Choice xmlns:p14="http://schemas.microsoft.com/office/powerpoint/2010/main" Requires="p14">
      <p:transition spd="slow" p14:dur="2000" advTm="30033"/>
    </mc:Choice>
    <mc:Fallback>
      <p:transition spd="slow" advTm="30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n</a:t>
            </a:r>
            <a:r>
              <a:rPr lang="en-US" dirty="0" smtClean="0"/>
              <a:t>-dimensional </a:t>
            </a:r>
            <a:r>
              <a:rPr lang="en-US" dirty="0"/>
              <a:t>real vectors</a:t>
            </a:r>
            <a:endParaRPr lang="en-CA" dirty="0"/>
          </a:p>
        </p:txBody>
      </p:sp>
      <p:sp>
        <p:nvSpPr>
          <p:cNvPr id="3" name="Content Placeholder 2"/>
          <p:cNvSpPr>
            <a:spLocks noGrp="1"/>
          </p:cNvSpPr>
          <p:nvPr>
            <p:ph idx="1"/>
          </p:nvPr>
        </p:nvSpPr>
        <p:spPr/>
        <p:txBody>
          <a:bodyPr/>
          <a:lstStyle/>
          <a:p>
            <a:r>
              <a:rPr lang="en-US" dirty="0" smtClean="0"/>
              <a:t>We will represent all </a:t>
            </a:r>
            <a:r>
              <a:rPr lang="en-US" i="1" dirty="0" smtClean="0"/>
              <a:t>n</a:t>
            </a:r>
            <a:r>
              <a:rPr lang="en-US" dirty="0" smtClean="0"/>
              <a:t>-dimensional </a:t>
            </a:r>
            <a:r>
              <a:rPr lang="en-US" dirty="0" smtClean="0"/>
              <a:t>real vectors </a:t>
            </a:r>
            <a:r>
              <a:rPr lang="en-US" dirty="0" smtClean="0"/>
              <a:t>by</a:t>
            </a:r>
          </a:p>
          <a:p>
            <a:pPr marL="0" indent="0">
              <a:buNone/>
            </a:pPr>
            <a:endParaRPr lang="en-US" dirty="0">
              <a:latin typeface="Times New Roman" panose="02020603050405020304" pitchFamily="18" charset="0"/>
            </a:endParaRPr>
          </a:p>
          <a:p>
            <a:pPr lvl="1"/>
            <a:r>
              <a:rPr lang="en-US" dirty="0" smtClean="0">
                <a:latin typeface="Times New Roman" panose="02020603050405020304" pitchFamily="18" charset="0"/>
              </a:rPr>
              <a:t>You can read                as </a:t>
            </a:r>
            <a:r>
              <a:rPr lang="en-US" dirty="0" smtClean="0">
                <a:latin typeface="Times New Roman" panose="02020603050405020304" pitchFamily="18" charset="0"/>
              </a:rPr>
              <a:t>“</a:t>
            </a:r>
            <a:r>
              <a:rPr lang="en-US" b="1" dirty="0" smtClean="0">
                <a:latin typeface="Times New Roman" panose="02020603050405020304" pitchFamily="18" charset="0"/>
              </a:rPr>
              <a:t>w</a:t>
            </a:r>
            <a:r>
              <a:rPr lang="en-US" dirty="0" smtClean="0">
                <a:latin typeface="Times New Roman" panose="02020603050405020304" pitchFamily="18" charset="0"/>
              </a:rPr>
              <a:t> </a:t>
            </a:r>
            <a:r>
              <a:rPr lang="en-US" dirty="0" smtClean="0">
                <a:latin typeface="Times New Roman" panose="02020603050405020304" pitchFamily="18" charset="0"/>
              </a:rPr>
              <a:t>is an element of </a:t>
            </a:r>
            <a:r>
              <a:rPr lang="en-US" b="1" dirty="0" smtClean="0">
                <a:latin typeface="Times New Roman" panose="02020603050405020304" pitchFamily="18" charset="0"/>
              </a:rPr>
              <a:t>R</a:t>
            </a:r>
            <a:r>
              <a:rPr lang="en-US" dirty="0" smtClean="0">
                <a:latin typeface="Times New Roman" panose="02020603050405020304" pitchFamily="18" charset="0"/>
              </a:rPr>
              <a:t> </a:t>
            </a:r>
            <a:r>
              <a:rPr lang="en-US" dirty="0" smtClean="0">
                <a:latin typeface="Times New Roman" panose="02020603050405020304" pitchFamily="18" charset="0"/>
              </a:rPr>
              <a:t>to the </a:t>
            </a:r>
            <a:r>
              <a:rPr lang="en-US" i="1" dirty="0" smtClean="0">
                <a:latin typeface="Times New Roman" panose="02020603050405020304" pitchFamily="18" charset="0"/>
              </a:rPr>
              <a:t>n</a:t>
            </a:r>
            <a:r>
              <a:rPr lang="en-US" dirty="0" smtClean="0">
                <a:latin typeface="Times New Roman" panose="02020603050405020304" pitchFamily="18" charset="0"/>
              </a:rPr>
              <a:t>”</a:t>
            </a:r>
          </a:p>
          <a:p>
            <a:pPr lvl="2"/>
            <a:r>
              <a:rPr lang="en-US" dirty="0" smtClean="0">
                <a:latin typeface="Times New Roman" panose="02020603050405020304" pitchFamily="18" charset="0"/>
              </a:rPr>
              <a:t>Alternatively, “</a:t>
            </a:r>
            <a:r>
              <a:rPr lang="en-US" b="1" dirty="0" smtClean="0">
                <a:latin typeface="Times New Roman" panose="02020603050405020304" pitchFamily="18" charset="0"/>
              </a:rPr>
              <a:t>w</a:t>
            </a:r>
            <a:r>
              <a:rPr lang="en-US" dirty="0" smtClean="0">
                <a:latin typeface="Times New Roman" panose="02020603050405020304" pitchFamily="18" charset="0"/>
              </a:rPr>
              <a:t> is an </a:t>
            </a:r>
            <a:r>
              <a:rPr lang="en-US" i="1" dirty="0" smtClean="0">
                <a:latin typeface="Times New Roman" panose="02020603050405020304" pitchFamily="18" charset="0"/>
              </a:rPr>
              <a:t>n</a:t>
            </a:r>
            <a:r>
              <a:rPr lang="en-US" dirty="0" smtClean="0">
                <a:latin typeface="Times New Roman" panose="02020603050405020304" pitchFamily="18" charset="0"/>
              </a:rPr>
              <a:t>-dimensional real vector.”</a:t>
            </a:r>
            <a:endParaRPr lang="en-US" dirty="0" smtClean="0">
              <a:latin typeface="Times New Roman" panose="02020603050405020304" pitchFamily="18" charset="0"/>
            </a:endParaRPr>
          </a:p>
          <a:p>
            <a:pPr lvl="1"/>
            <a:endParaRPr lang="en-US" dirty="0">
              <a:latin typeface="Times New Roman" panose="02020603050405020304" pitchFamily="18" charset="0"/>
            </a:endParaRPr>
          </a:p>
          <a:p>
            <a:endParaRPr lang="en-US" dirty="0" smtClean="0">
              <a:latin typeface="Times New Roman" panose="02020603050405020304" pitchFamily="18" charset="0"/>
            </a:endParaRPr>
          </a:p>
          <a:p>
            <a:pPr marL="0" indent="0">
              <a:buNone/>
            </a:pPr>
            <a:endParaRPr lang="en-US" dirty="0" smtClean="0">
              <a:latin typeface="Times New Roman" panose="02020603050405020304" pitchFamily="18" charset="0"/>
            </a:endParaRPr>
          </a:p>
          <a:p>
            <a:endParaRPr lang="en-US" dirty="0">
              <a:latin typeface="Times New Roman" panose="02020603050405020304" pitchFamily="18" charset="0"/>
            </a:endParaRPr>
          </a:p>
          <a:p>
            <a:r>
              <a:rPr lang="en-US" dirty="0" smtClean="0">
                <a:latin typeface="Times New Roman" panose="02020603050405020304" pitchFamily="18" charset="0"/>
              </a:rPr>
              <a:t>For example,                             and </a:t>
            </a:r>
            <a:endParaRPr lang="en-US" dirty="0">
              <a:latin typeface="Times New Roman" panose="02020603050405020304" pitchFamily="18" charset="0"/>
            </a:endParaRPr>
          </a:p>
          <a:p>
            <a:endParaRPr lang="en-US" dirty="0" smtClean="0">
              <a:latin typeface="Times New Roman" panose="02020603050405020304" pitchFamily="18" charset="0"/>
            </a:endParaRPr>
          </a:p>
          <a:p>
            <a:pPr marL="0" indent="0">
              <a:buNone/>
            </a:pPr>
            <a:r>
              <a:rPr lang="en-US" dirty="0">
                <a:latin typeface="Times New Roman" panose="02020603050405020304" pitchFamily="18" charset="0"/>
              </a:rPr>
              <a:t> </a:t>
            </a:r>
            <a:r>
              <a:rPr lang="en-US" dirty="0" smtClean="0">
                <a:latin typeface="Times New Roman" panose="02020603050405020304" pitchFamily="18" charset="0"/>
              </a:rPr>
              <a:t>    </a:t>
            </a:r>
            <a:endParaRPr lang="en-US" dirty="0" smtClean="0"/>
          </a:p>
        </p:txBody>
      </p:sp>
      <p:sp>
        <p:nvSpPr>
          <p:cNvPr id="4" name="Footer Placeholder 3"/>
          <p:cNvSpPr>
            <a:spLocks noGrp="1"/>
          </p:cNvSpPr>
          <p:nvPr>
            <p:ph type="ftr" sz="quarter" idx="11"/>
          </p:nvPr>
        </p:nvSpPr>
        <p:spPr/>
        <p:txBody>
          <a:bodyPr/>
          <a:lstStyle/>
          <a:p>
            <a:r>
              <a:rPr lang="en-CA" smtClean="0"/>
              <a:t>Real n-dimensional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1268095987"/>
              </p:ext>
            </p:extLst>
          </p:nvPr>
        </p:nvGraphicFramePr>
        <p:xfrm>
          <a:off x="4419600" y="2057400"/>
          <a:ext cx="350838" cy="306388"/>
        </p:xfrm>
        <a:graphic>
          <a:graphicData uri="http://schemas.openxmlformats.org/presentationml/2006/ole">
            <mc:AlternateContent xmlns:mc="http://schemas.openxmlformats.org/markup-compatibility/2006">
              <mc:Choice xmlns:v="urn:schemas-microsoft-com:vml" Requires="v">
                <p:oleObj spid="_x0000_s139315" name="Equation" r:id="rId6" imgW="317160" imgH="279360" progId="Equation.DSMT4">
                  <p:embed/>
                </p:oleObj>
              </mc:Choice>
              <mc:Fallback>
                <p:oleObj name="Equation" r:id="rId6" imgW="317160" imgH="279360" progId="Equation.DSMT4">
                  <p:embed/>
                  <p:pic>
                    <p:nvPicPr>
                      <p:cNvPr id="0" name=""/>
                      <p:cNvPicPr>
                        <a:picLocks noChangeAspect="1" noChangeArrowheads="1"/>
                      </p:cNvPicPr>
                      <p:nvPr/>
                    </p:nvPicPr>
                    <p:blipFill>
                      <a:blip r:embed="rId7"/>
                      <a:srcRect/>
                      <a:stretch>
                        <a:fillRect/>
                      </a:stretch>
                    </p:blipFill>
                    <p:spPr bwMode="auto">
                      <a:xfrm>
                        <a:off x="4419600" y="2057400"/>
                        <a:ext cx="350838"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285091848"/>
              </p:ext>
            </p:extLst>
          </p:nvPr>
        </p:nvGraphicFramePr>
        <p:xfrm>
          <a:off x="2676525" y="2438400"/>
          <a:ext cx="1023938" cy="320675"/>
        </p:xfrm>
        <a:graphic>
          <a:graphicData uri="http://schemas.openxmlformats.org/presentationml/2006/ole">
            <mc:AlternateContent xmlns:mc="http://schemas.openxmlformats.org/markup-compatibility/2006">
              <mc:Choice xmlns:v="urn:schemas-microsoft-com:vml" Requires="v">
                <p:oleObj spid="_x0000_s139316" name="Equation" r:id="rId8" imgW="761760" imgH="291960" progId="Equation.DSMT4">
                  <p:embed/>
                </p:oleObj>
              </mc:Choice>
              <mc:Fallback>
                <p:oleObj name="Equation" r:id="rId8" imgW="761760" imgH="291960" progId="Equation.DSMT4">
                  <p:embed/>
                  <p:pic>
                    <p:nvPicPr>
                      <p:cNvPr id="0" name=""/>
                      <p:cNvPicPr>
                        <a:picLocks noChangeAspect="1" noChangeArrowheads="1"/>
                      </p:cNvPicPr>
                      <p:nvPr/>
                    </p:nvPicPr>
                    <p:blipFill>
                      <a:blip r:embed="rId9"/>
                      <a:srcRect/>
                      <a:stretch>
                        <a:fillRect/>
                      </a:stretch>
                    </p:blipFill>
                    <p:spPr bwMode="auto">
                      <a:xfrm>
                        <a:off x="2676525" y="2438400"/>
                        <a:ext cx="1023938" cy="320675"/>
                      </a:xfrm>
                      <a:prstGeom prst="rect">
                        <a:avLst/>
                      </a:prstGeom>
                      <a:noFill/>
                      <a:ln>
                        <a:noFill/>
                      </a:ln>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204697715"/>
              </p:ext>
            </p:extLst>
          </p:nvPr>
        </p:nvGraphicFramePr>
        <p:xfrm>
          <a:off x="2559050" y="3987800"/>
          <a:ext cx="1708150" cy="2062163"/>
        </p:xfrm>
        <a:graphic>
          <a:graphicData uri="http://schemas.openxmlformats.org/presentationml/2006/ole">
            <mc:AlternateContent xmlns:mc="http://schemas.openxmlformats.org/markup-compatibility/2006">
              <mc:Choice xmlns:v="urn:schemas-microsoft-com:vml" Requires="v">
                <p:oleObj spid="_x0000_s139317" name="Equation" r:id="rId10" imgW="1269720" imgH="1879560" progId="Equation.DSMT4">
                  <p:embed/>
                </p:oleObj>
              </mc:Choice>
              <mc:Fallback>
                <p:oleObj name="Equation" r:id="rId10" imgW="1269720" imgH="1879560" progId="Equation.DSMT4">
                  <p:embed/>
                  <p:pic>
                    <p:nvPicPr>
                      <p:cNvPr id="0" name=""/>
                      <p:cNvPicPr>
                        <a:picLocks noChangeAspect="1" noChangeArrowheads="1"/>
                      </p:cNvPicPr>
                      <p:nvPr/>
                    </p:nvPicPr>
                    <p:blipFill>
                      <a:blip r:embed="rId11"/>
                      <a:srcRect/>
                      <a:stretch>
                        <a:fillRect/>
                      </a:stretch>
                    </p:blipFill>
                    <p:spPr bwMode="auto">
                      <a:xfrm>
                        <a:off x="2559050" y="3987800"/>
                        <a:ext cx="1708150" cy="2062163"/>
                      </a:xfrm>
                      <a:prstGeom prst="rect">
                        <a:avLst/>
                      </a:prstGeom>
                      <a:noFill/>
                      <a:ln>
                        <a:noFill/>
                      </a:ln>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660750496"/>
              </p:ext>
            </p:extLst>
          </p:nvPr>
        </p:nvGraphicFramePr>
        <p:xfrm>
          <a:off x="4938713" y="3389313"/>
          <a:ext cx="1690687" cy="3316287"/>
        </p:xfrm>
        <a:graphic>
          <a:graphicData uri="http://schemas.openxmlformats.org/presentationml/2006/ole">
            <mc:AlternateContent xmlns:mc="http://schemas.openxmlformats.org/markup-compatibility/2006">
              <mc:Choice xmlns:v="urn:schemas-microsoft-com:vml" Requires="v">
                <p:oleObj spid="_x0000_s139318" name="Equation" r:id="rId12" imgW="1257120" imgH="3022560" progId="Equation.DSMT4">
                  <p:embed/>
                </p:oleObj>
              </mc:Choice>
              <mc:Fallback>
                <p:oleObj name="Equation" r:id="rId12" imgW="1257120" imgH="3022560" progId="Equation.DSMT4">
                  <p:embed/>
                  <p:pic>
                    <p:nvPicPr>
                      <p:cNvPr id="0" name=""/>
                      <p:cNvPicPr>
                        <a:picLocks noChangeAspect="1" noChangeArrowheads="1"/>
                      </p:cNvPicPr>
                      <p:nvPr/>
                    </p:nvPicPr>
                    <p:blipFill>
                      <a:blip r:embed="rId13"/>
                      <a:srcRect/>
                      <a:stretch>
                        <a:fillRect/>
                      </a:stretch>
                    </p:blipFill>
                    <p:spPr bwMode="auto">
                      <a:xfrm>
                        <a:off x="4938713" y="3389313"/>
                        <a:ext cx="1690687" cy="3316287"/>
                      </a:xfrm>
                      <a:prstGeom prst="rect">
                        <a:avLst/>
                      </a:prstGeom>
                      <a:noFill/>
                      <a:ln>
                        <a:noFill/>
                      </a:ln>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057297608"/>
      </p:ext>
    </p:extLst>
  </p:cSld>
  <p:clrMapOvr>
    <a:masterClrMapping/>
  </p:clrMapOvr>
  <mc:AlternateContent xmlns:mc="http://schemas.openxmlformats.org/markup-compatibility/2006">
    <mc:Choice xmlns:p14="http://schemas.microsoft.com/office/powerpoint/2010/main" Requires="p14">
      <p:transition spd="slow" p14:dur="2000" advTm="64632"/>
    </mc:Choice>
    <mc:Fallback>
      <p:transition spd="slow" advTm="64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3|15.8|19.6|4.4|1.3|7.2|12.6"/>
</p:tagLst>
</file>

<file path=ppt/tags/tag2.xml><?xml version="1.0" encoding="utf-8"?>
<p:tagLst xmlns:a="http://schemas.openxmlformats.org/drawingml/2006/main" xmlns:r="http://schemas.openxmlformats.org/officeDocument/2006/relationships" xmlns:p="http://schemas.openxmlformats.org/presentationml/2006/main">
  <p:tag name="TIMING" val="|7"/>
</p:tagLst>
</file>

<file path=ppt/tags/tag3.xml><?xml version="1.0" encoding="utf-8"?>
<p:tagLst xmlns:a="http://schemas.openxmlformats.org/drawingml/2006/main" xmlns:r="http://schemas.openxmlformats.org/officeDocument/2006/relationships" xmlns:p="http://schemas.openxmlformats.org/presentationml/2006/main">
  <p:tag name="TIMING" val="|10.2|11.6|4.6|24.4|8.7"/>
</p:tagLst>
</file>

<file path=ppt/tags/tag4.xml><?xml version="1.0" encoding="utf-8"?>
<p:tagLst xmlns:a="http://schemas.openxmlformats.org/drawingml/2006/main" xmlns:r="http://schemas.openxmlformats.org/officeDocument/2006/relationships" xmlns:p="http://schemas.openxmlformats.org/presentationml/2006/main">
  <p:tag name="TIMING" val="|12.1|4.8|13.7|0.8|2.9"/>
</p:tagLst>
</file>

<file path=ppt/tags/tag5.xml><?xml version="1.0" encoding="utf-8"?>
<p:tagLst xmlns:a="http://schemas.openxmlformats.org/drawingml/2006/main" xmlns:r="http://schemas.openxmlformats.org/officeDocument/2006/relationships" xmlns:p="http://schemas.openxmlformats.org/presentationml/2006/main">
  <p:tag name="TIMING" val="|11.5|14.3"/>
</p:tagLst>
</file>

<file path=ppt/tags/tag6.xml><?xml version="1.0" encoding="utf-8"?>
<p:tagLst xmlns:a="http://schemas.openxmlformats.org/drawingml/2006/main" xmlns:r="http://schemas.openxmlformats.org/officeDocument/2006/relationships" xmlns:p="http://schemas.openxmlformats.org/presentationml/2006/main">
  <p:tag name="TIMING" val="|8.9|22.8|10|15.3|9.4"/>
</p:tagLst>
</file>

<file path=ppt/tags/tag7.xml><?xml version="1.0" encoding="utf-8"?>
<p:tagLst xmlns:a="http://schemas.openxmlformats.org/drawingml/2006/main" xmlns:r="http://schemas.openxmlformats.org/officeDocument/2006/relationships" xmlns:p="http://schemas.openxmlformats.org/presentationml/2006/main">
  <p:tag name="TIMING" val="|10.6|19.8"/>
</p:tagLst>
</file>

<file path=ppt/tags/tag8.xml><?xml version="1.0" encoding="utf-8"?>
<p:tagLst xmlns:a="http://schemas.openxmlformats.org/drawingml/2006/main" xmlns:r="http://schemas.openxmlformats.org/officeDocument/2006/relationships" xmlns:p="http://schemas.openxmlformats.org/presentationml/2006/main">
  <p:tag name="TIMING" val="|15.7|14.1"/>
</p:tagLst>
</file>

<file path=ppt/tags/tag9.xml><?xml version="1.0" encoding="utf-8"?>
<p:tagLst xmlns:a="http://schemas.openxmlformats.org/drawingml/2006/main" xmlns:r="http://schemas.openxmlformats.org/officeDocument/2006/relationships" xmlns:p="http://schemas.openxmlformats.org/presentationml/2006/main">
  <p:tag name="TIMING" val="|13.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17111</TotalTime>
  <Words>604</Words>
  <Application>Microsoft Office PowerPoint</Application>
  <PresentationFormat>On-screen Show (4:3)</PresentationFormat>
  <Paragraphs>138</Paragraphs>
  <Slides>16</Slides>
  <Notes>0</Notes>
  <HiddenSlides>0</HiddenSlides>
  <MMClips>16</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16</vt:i4>
      </vt:variant>
    </vt:vector>
  </HeadingPairs>
  <TitlesOfParts>
    <vt:vector size="19" baseType="lpstr">
      <vt:lpstr>Office Theme</vt:lpstr>
      <vt:lpstr>MathType 6.0 Equation</vt:lpstr>
      <vt:lpstr>Equation</vt:lpstr>
      <vt:lpstr>2.1.1 Real finite-dimensional vectors</vt:lpstr>
      <vt:lpstr>Introduction</vt:lpstr>
      <vt:lpstr>2-dimensional real vectors</vt:lpstr>
      <vt:lpstr>2-dimensional real vectors</vt:lpstr>
      <vt:lpstr>2-dimensional real vectors</vt:lpstr>
      <vt:lpstr>3-dimensional real vectors</vt:lpstr>
      <vt:lpstr>3-dimensional real vectors</vt:lpstr>
      <vt:lpstr>n-dimensional real vectors</vt:lpstr>
      <vt:lpstr>n-dimensional real vectors</vt:lpstr>
      <vt:lpstr>Sequences of vectors</vt:lpstr>
      <vt:lpstr>Handwritten vectors</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400</cp:revision>
  <dcterms:created xsi:type="dcterms:W3CDTF">2020-04-30T19:27:29Z</dcterms:created>
  <dcterms:modified xsi:type="dcterms:W3CDTF">2020-09-23T09:24:41Z</dcterms:modified>
</cp:coreProperties>
</file>